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74.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109.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tags/tag112.xml" ContentType="application/vnd.openxmlformats-officedocument.presentationml.tags+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60.xml" ContentType="application/vnd.openxmlformats-officedocument.presentationml.notesSlide+xml"/>
  <Override PartName="/ppt/tags/tag82.xml" ContentType="application/vnd.openxmlformats-officedocument.presentationml.tags+xml"/>
  <Override PartName="/ppt/tags/tag9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76.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tags/tag87.xml" ContentType="application/vnd.openxmlformats-officedocument.presentationml.tag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tags/tag76.xml" ContentType="application/vnd.openxmlformats-officedocument.presentationml.tags+xml"/>
  <Override PartName="/ppt/notesSlides/notesSlide72.xml" ContentType="application/vnd.openxmlformats-officedocument.presentationml.notesSlide+xml"/>
  <Override PartName="/ppt/tags/tag94.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notesSlides/notesSlide61.xml" ContentType="application/vnd.openxmlformats-officedocument.presentationml.notesSlide+xml"/>
  <Override PartName="/ppt/tags/tag8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notesSlides/notesSlide50.xml" ContentType="application/vnd.openxmlformats-officedocument.presentationml.notesSlide+xml"/>
  <Override PartName="/ppt/tags/tag90.xml" ContentType="application/vnd.openxmlformats-officedocument.presentationml.tags+xml"/>
  <Override PartName="/ppt/tags/tag118.xml" ContentType="application/vnd.openxmlformats-officedocument.presentationml.tags+xml"/>
  <Override PartName="/ppt/slides/slide79.xml" ContentType="application/vnd.openxmlformats-officedocument.presentationml.slide+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tags/tag103.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tags/tag3.xml" ContentType="application/vnd.openxmlformats-officedocument.presentationml.tags+xml"/>
  <Default Extension="jpeg" ContentType="image/jpeg"/>
  <Override PartName="/ppt/tags/tag59.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tags/tag84.xml" ContentType="application/vnd.openxmlformats-officedocument.presentationml.tags+xml"/>
  <Override PartName="/ppt/tags/tag95.xml" ContentType="application/vnd.openxmlformats-officedocument.presentationml.tags+xml"/>
  <Override PartName="/ppt/notesSlides/notesSlide73.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notesSlides/notesSlide40.xml" ContentType="application/vnd.openxmlformats-officedocument.presentationml.notesSlide+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tags/tag92.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5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tags/tag113.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tags/tag102.xml" ContentType="application/vnd.openxmlformats-officedocument.presentationml.tags+xml"/>
  <Override PartName="/ppt/slides/slide34.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07" r:id="rId2"/>
    <p:sldId id="308" r:id="rId3"/>
    <p:sldId id="309" r:id="rId4"/>
    <p:sldId id="310" r:id="rId5"/>
    <p:sldId id="311" r:id="rId6"/>
    <p:sldId id="312" r:id="rId7"/>
    <p:sldId id="313" r:id="rId8"/>
    <p:sldId id="314" r:id="rId9"/>
    <p:sldId id="315" r:id="rId10"/>
    <p:sldId id="316" r:id="rId11"/>
    <p:sldId id="323" r:id="rId12"/>
    <p:sldId id="319" r:id="rId13"/>
    <p:sldId id="320" r:id="rId14"/>
    <p:sldId id="321" r:id="rId15"/>
    <p:sldId id="322" r:id="rId16"/>
    <p:sldId id="300" r:id="rId17"/>
    <p:sldId id="295" r:id="rId18"/>
    <p:sldId id="296" r:id="rId19"/>
    <p:sldId id="297" r:id="rId20"/>
    <p:sldId id="298" r:id="rId21"/>
    <p:sldId id="299" r:id="rId22"/>
    <p:sldId id="301" r:id="rId23"/>
    <p:sldId id="257" r:id="rId24"/>
    <p:sldId id="258" r:id="rId25"/>
    <p:sldId id="259" r:id="rId26"/>
    <p:sldId id="260" r:id="rId27"/>
    <p:sldId id="261" r:id="rId28"/>
    <p:sldId id="268" r:id="rId29"/>
    <p:sldId id="302" r:id="rId30"/>
    <p:sldId id="335" r:id="rId31"/>
    <p:sldId id="336" r:id="rId32"/>
    <p:sldId id="337" r:id="rId33"/>
    <p:sldId id="338" r:id="rId34"/>
    <p:sldId id="339" r:id="rId35"/>
    <p:sldId id="340" r:id="rId36"/>
    <p:sldId id="341" r:id="rId37"/>
    <p:sldId id="343" r:id="rId38"/>
    <p:sldId id="344" r:id="rId39"/>
    <p:sldId id="269" r:id="rId40"/>
    <p:sldId id="303" r:id="rId41"/>
    <p:sldId id="272" r:id="rId42"/>
    <p:sldId id="304" r:id="rId43"/>
    <p:sldId id="274" r:id="rId44"/>
    <p:sldId id="305" r:id="rId45"/>
    <p:sldId id="275" r:id="rId46"/>
    <p:sldId id="276" r:id="rId47"/>
    <p:sldId id="318" r:id="rId48"/>
    <p:sldId id="279" r:id="rId49"/>
    <p:sldId id="280" r:id="rId50"/>
    <p:sldId id="351" r:id="rId51"/>
    <p:sldId id="282" r:id="rId52"/>
    <p:sldId id="306" r:id="rId53"/>
    <p:sldId id="284" r:id="rId54"/>
    <p:sldId id="352" r:id="rId55"/>
    <p:sldId id="285" r:id="rId56"/>
    <p:sldId id="286" r:id="rId57"/>
    <p:sldId id="287" r:id="rId58"/>
    <p:sldId id="354" r:id="rId59"/>
    <p:sldId id="355" r:id="rId60"/>
    <p:sldId id="358" r:id="rId61"/>
    <p:sldId id="288" r:id="rId62"/>
    <p:sldId id="289" r:id="rId63"/>
    <p:sldId id="291" r:id="rId64"/>
    <p:sldId id="293" r:id="rId65"/>
    <p:sldId id="359" r:id="rId66"/>
    <p:sldId id="294"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56" r:id="rId81"/>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99" autoAdjust="0"/>
  </p:normalViewPr>
  <p:slideViewPr>
    <p:cSldViewPr>
      <p:cViewPr varScale="1">
        <p:scale>
          <a:sx n="43" d="100"/>
          <a:sy n="43" d="100"/>
        </p:scale>
        <p:origin x="-1868"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7DEF79-D00F-42A5-B2EB-790BE5027A18}" type="slidenum">
              <a:rPr lang="en-US"/>
              <a:pPr fontAlgn="base">
                <a:spcBef>
                  <a:spcPct val="0"/>
                </a:spcBef>
                <a:spcAft>
                  <a:spcPct val="0"/>
                </a:spcAft>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FA230-5ABB-404B-94C5-A17626263395}"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BB9E3E-B470-4B15-A625-69A264093E99}"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03A16-F55B-48AD-AE4A-7C05CA924ABB}"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7C9F8D-DF13-4C17-B027-0971B5FD4C7C}"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5F9FCF-9BE2-4D6A-89F2-195845DD6DEC}"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360C9F-9FEB-413E-8212-8494C081B140}"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E3EB6-B7C2-4D21-94F7-39E6A726CD26}"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740AC2-3DA8-4373-A084-A76F217A9684}"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F255BE-03F2-4C3C-A103-7B24527506A4}"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CB1EA7-4E33-4BE7-82F4-B82284F7872B}"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5E1591-6BC2-4109-85CB-6A78EE3868F9}"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162270-6A2F-4632-975E-E568EA949BC9}"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2316C-3D81-401F-A45A-DA8F1762E218}" type="slidenum">
              <a:rPr lang="en-US"/>
              <a:pPr fontAlgn="base">
                <a:spcBef>
                  <a:spcPct val="0"/>
                </a:spcBef>
                <a:spcAft>
                  <a:spcPct val="0"/>
                </a:spcAft>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A52471-60DC-4BEC-9B16-E0C3C376D99C}" type="slidenum">
              <a:rPr lang="en-US"/>
              <a:pPr fontAlgn="base">
                <a:spcBef>
                  <a:spcPct val="0"/>
                </a:spcBef>
                <a:spcAft>
                  <a:spcPct val="0"/>
                </a:spcAft>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4EE04-2179-4442-9837-4F38BD324DAE}"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3599E3-91D9-4AEC-B315-C1AEFC985368}" type="slidenum">
              <a:rPr lang="en-US"/>
              <a:pPr fontAlgn="base">
                <a:spcBef>
                  <a:spcPct val="0"/>
                </a:spcBef>
                <a:spcAft>
                  <a:spcPct val="0"/>
                </a:spcAft>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758EF2-E2D1-45CA-B18F-F5FBDC86CBA0}" type="slidenum">
              <a:rPr lang="en-US"/>
              <a:pPr fontAlgn="base">
                <a:spcBef>
                  <a:spcPct val="0"/>
                </a:spcBef>
                <a:spcAft>
                  <a:spcPct val="0"/>
                </a:spcAft>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D232B-E4FF-46BE-A637-A161D3FB5516}" type="slidenum">
              <a:rPr lang="en-US"/>
              <a:pPr fontAlgn="base">
                <a:spcBef>
                  <a:spcPct val="0"/>
                </a:spcBef>
                <a:spcAft>
                  <a:spcPct val="0"/>
                </a:spcAft>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A2AF8B-C832-4524-A55B-1F65E239DA31}" type="slidenum">
              <a:rPr lang="en-US"/>
              <a:pPr fontAlgn="base">
                <a:spcBef>
                  <a:spcPct val="0"/>
                </a:spcBef>
                <a:spcAft>
                  <a:spcPct val="0"/>
                </a:spcAft>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04CBD-78BC-4FCA-8D07-12624BA2DD6E}" type="slidenum">
              <a:rPr lang="en-US"/>
              <a:pPr fontAlgn="base">
                <a:spcBef>
                  <a:spcPct val="0"/>
                </a:spcBef>
                <a:spcAft>
                  <a:spcPct val="0"/>
                </a:spcAft>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ABE577-4CE5-4FED-B340-8EFD52F1004A}" type="slidenum">
              <a:rPr lang="en-US"/>
              <a:pPr fontAlgn="base">
                <a:spcBef>
                  <a:spcPct val="0"/>
                </a:spcBef>
                <a:spcAft>
                  <a:spcPct val="0"/>
                </a:spcAft>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958129-2084-4E49-BE87-DA4494EF9AC2}" type="slidenum">
              <a:rPr lang="en-US"/>
              <a:pPr fontAlgn="base">
                <a:spcBef>
                  <a:spcPct val="0"/>
                </a:spcBef>
                <a:spcAft>
                  <a:spcPct val="0"/>
                </a:spcAft>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7B7FB9-2409-4B84-9AEE-5F7E98A78F84}" type="slidenum">
              <a:rPr lang="en-US"/>
              <a:pPr fontAlgn="base">
                <a:spcBef>
                  <a:spcPct val="0"/>
                </a:spcBef>
                <a:spcAft>
                  <a:spcPct val="0"/>
                </a:spcAft>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A1467-620D-4006-B0FC-D6C12C8426B6}" type="slidenum">
              <a:rPr lang="en-US"/>
              <a:pPr fontAlgn="base">
                <a:spcBef>
                  <a:spcPct val="0"/>
                </a:spcBef>
                <a:spcAft>
                  <a:spcPct val="0"/>
                </a:spcAft>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6AFD4-1AC1-4F5F-A84F-B8CB3179D6B2}" type="slidenum">
              <a:rPr lang="en-US"/>
              <a:pPr fontAlgn="base">
                <a:spcBef>
                  <a:spcPct val="0"/>
                </a:spcBef>
                <a:spcAft>
                  <a:spcPct val="0"/>
                </a:spcAft>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8B57FF-7F42-434B-B113-205DE38B3549}" type="slidenum">
              <a:rPr lang="en-US"/>
              <a:pPr fontAlgn="base">
                <a:spcBef>
                  <a:spcPct val="0"/>
                </a:spcBef>
                <a:spcAft>
                  <a:spcPct val="0"/>
                </a:spcAft>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1D348-C0ED-4BD2-A792-F713FB6A1E65}" type="slidenum">
              <a:rPr lang="en-US"/>
              <a:pPr fontAlgn="base">
                <a:spcBef>
                  <a:spcPct val="0"/>
                </a:spcBef>
                <a:spcAft>
                  <a:spcPct val="0"/>
                </a:spcAft>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B6E918-8762-4D9F-B919-B127F78D56F1}" type="slidenum">
              <a:rPr lang="en-US"/>
              <a:pPr fontAlgn="base">
                <a:spcBef>
                  <a:spcPct val="0"/>
                </a:spcBef>
                <a:spcAft>
                  <a:spcPct val="0"/>
                </a:spcAft>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A4EA0E-BC4E-4392-A172-53533E091A30}" type="slidenum">
              <a:rPr lang="en-US"/>
              <a:pPr fontAlgn="base">
                <a:spcBef>
                  <a:spcPct val="0"/>
                </a:spcBef>
                <a:spcAft>
                  <a:spcPct val="0"/>
                </a:spcAft>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2FDC79-1CED-4826-BD92-9845E893DDEA}" type="slidenum">
              <a:rPr lang="en-US"/>
              <a:pPr fontAlgn="base">
                <a:spcBef>
                  <a:spcPct val="0"/>
                </a:spcBef>
                <a:spcAft>
                  <a:spcPct val="0"/>
                </a:spcAft>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16499E-DAFA-4EF5-944F-944800DB5F35}" type="slidenum">
              <a:rPr lang="en-US"/>
              <a:pPr fontAlgn="base">
                <a:spcBef>
                  <a:spcPct val="0"/>
                </a:spcBef>
                <a:spcAft>
                  <a:spcPct val="0"/>
                </a:spcAft>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36F512-8CBA-450A-8DBF-D4F043901BE9}" type="slidenum">
              <a:rPr lang="en-US"/>
              <a:pPr fontAlgn="base">
                <a:spcBef>
                  <a:spcPct val="0"/>
                </a:spcBef>
                <a:spcAft>
                  <a:spcPct val="0"/>
                </a:spcAft>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EB74B-C172-41DE-A507-B63D941D2F89}" type="slidenum">
              <a:rPr lang="en-US"/>
              <a:pPr fontAlgn="base">
                <a:spcBef>
                  <a:spcPct val="0"/>
                </a:spcBef>
                <a:spcAft>
                  <a:spcPct val="0"/>
                </a:spcAft>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image" Target="../media/image5.wmf"/><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hyperlink" Target="http://developer.android.com/guide/developing/devices/emulator.html"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notesSlide" Target="../notesSlides/notesSlide33.xml"/><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34.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ebkit.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eveloper.android.com/guide/basics/what-is-android.ht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eveloper.android.com/about/dashboards/index.html"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68.xml"/><Relationship Id="rId5" Type="http://schemas.openxmlformats.org/officeDocument/2006/relationships/slideLayout" Target="../slideLayouts/slideLayout2.xml"/><Relationship Id="rId4" Type="http://schemas.openxmlformats.org/officeDocument/2006/relationships/tags" Target="../tags/tag76.xml"/></Relationships>
</file>

<file path=ppt/slides/_rels/slide69.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69.xml"/><Relationship Id="rId5" Type="http://schemas.openxmlformats.org/officeDocument/2006/relationships/slideLayout" Target="../slideLayouts/slideLayout2.xml"/><Relationship Id="rId4" Type="http://schemas.openxmlformats.org/officeDocument/2006/relationships/tags" Target="../tags/tag8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notesSlide" Target="../notesSlides/notesSlide70.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2.xml"/><Relationship Id="rId5" Type="http://schemas.openxmlformats.org/officeDocument/2006/relationships/tags" Target="../tags/tag85.xml"/><Relationship Id="rId4" Type="http://schemas.openxmlformats.org/officeDocument/2006/relationships/tags" Target="../tags/tag8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42.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notesSlide" Target="../notesSlides/notesSlide73.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Layout" Target="../slideLayouts/slideLayout2.xml"/><Relationship Id="rId5" Type="http://schemas.openxmlformats.org/officeDocument/2006/relationships/tags" Target="../tags/tag90.xml"/><Relationship Id="rId15" Type="http://schemas.openxmlformats.org/officeDocument/2006/relationships/hyperlink" Target="http://developer.android.com/guide/topics/ui/index.html" TargetMode="Externa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43.png"/></Relationships>
</file>

<file path=ppt/slides/_rels/slide7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8.xml"/><Relationship Id="rId7" Type="http://schemas.openxmlformats.org/officeDocument/2006/relationships/notesSlide" Target="../notesSlides/notesSlide74.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6.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hyperlink" Target="http://developer.android.com/resources/tutorials/views/index.html" TargetMode="Externa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75.xml"/><Relationship Id="rId3" Type="http://schemas.openxmlformats.org/officeDocument/2006/relationships/tags" Target="../tags/tag103.xml"/><Relationship Id="rId7" Type="http://schemas.openxmlformats.org/officeDocument/2006/relationships/slideLayout" Target="../slideLayouts/slideLayout6.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hyperlink" Target="http://developer.android.com/resources/tutorials/views/index.html" TargetMode="External"/><Relationship Id="rId5" Type="http://schemas.openxmlformats.org/officeDocument/2006/relationships/tags" Target="../tags/tag105.xml"/><Relationship Id="rId10" Type="http://schemas.openxmlformats.org/officeDocument/2006/relationships/image" Target="../media/image46.png"/><Relationship Id="rId4" Type="http://schemas.openxmlformats.org/officeDocument/2006/relationships/tags" Target="../tags/tag104.xml"/><Relationship Id="rId9"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76.xml"/><Relationship Id="rId5" Type="http://schemas.openxmlformats.org/officeDocument/2006/relationships/slideLayout" Target="../slideLayouts/slideLayout2.xml"/><Relationship Id="rId4" Type="http://schemas.openxmlformats.org/officeDocument/2006/relationships/tags" Target="../tags/tag110.xml"/></Relationships>
</file>

<file path=ppt/slides/_rels/slide77.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hyperlink" Target="http://schemas.android.com/apk/res/android" TargetMode="Externa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77.xml"/><Relationship Id="rId5" Type="http://schemas.openxmlformats.org/officeDocument/2006/relationships/slideLayout" Target="../slideLayouts/slideLayout2.xml"/><Relationship Id="rId4" Type="http://schemas.openxmlformats.org/officeDocument/2006/relationships/tags" Target="../tags/tag114.xml"/></Relationships>
</file>

<file path=ppt/slides/_rels/slide78.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7.png"/><Relationship Id="rId5" Type="http://schemas.openxmlformats.org/officeDocument/2006/relationships/notesSlide" Target="../notesSlides/notesSlide78.xml"/><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developer.android.com/reference/packages.html"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hyperlink" Target="http://developer.android.com/guide/topics/fundamentals/activities.html" TargetMode="Externa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hyperlink" Target="http://developer.android.com/guide/topics/fundamentals.html" TargetMode="External"/><Relationship Id="rId5" Type="http://schemas.openxmlformats.org/officeDocument/2006/relationships/notesSlide" Target="../notesSlides/notesSlide80.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solidFill>
                  <a:srgbClr val="0070C0"/>
                </a:solidFill>
              </a:rPr>
              <a:t>Introduction to </a:t>
            </a:r>
            <a:br>
              <a:rPr lang="en-US" smtClean="0">
                <a:solidFill>
                  <a:srgbClr val="0070C0"/>
                </a:solidFill>
              </a:rPr>
            </a:br>
            <a:r>
              <a:rPr lang="en-US" smtClean="0">
                <a:solidFill>
                  <a:srgbClr val="0070C0"/>
                </a:solidFill>
              </a:rPr>
              <a:t>Android Development Environment</a:t>
            </a:r>
            <a:endParaRPr lang="en-US">
              <a:solidFill>
                <a:srgbClr val="0070C0"/>
              </a:solidFill>
            </a:endParaRPr>
          </a:p>
        </p:txBody>
      </p:sp>
      <p:sp>
        <p:nvSpPr>
          <p:cNvPr id="5" name="Subtitle 4"/>
          <p:cNvSpPr>
            <a:spLocks noGrp="1"/>
          </p:cNvSpPr>
          <p:nvPr>
            <p:ph type="subTitle" idx="1"/>
          </p:nvPr>
        </p:nvSpPr>
        <p:spPr/>
        <p:txBody>
          <a:bodyPr>
            <a:normAutofit/>
          </a:bodyPr>
          <a:lstStyle/>
          <a:p>
            <a:r>
              <a:rPr lang="en-US" sz="2800" smtClean="0"/>
              <a:t>ECOD - Aug 2015</a:t>
            </a:r>
            <a:endParaRPr lang="en-US" sz="2800"/>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1</a:t>
            </a:fld>
            <a:endParaRPr lang="en-US"/>
          </a:p>
        </p:txBody>
      </p:sp>
    </p:spTree>
    <p:extLst>
      <p:ext uri="{BB962C8B-B14F-4D97-AF65-F5344CB8AC3E}">
        <p14:creationId xmlns="" xmlns:p14="http://schemas.microsoft.com/office/powerpoint/2010/main" val="48101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7"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5" name="Slide Number Placeholder 34"/>
          <p:cNvSpPr>
            <a:spLocks noGrp="1"/>
          </p:cNvSpPr>
          <p:nvPr>
            <p:ph type="sldNum" sz="quarter" idx="12"/>
          </p:nvPr>
        </p:nvSpPr>
        <p:spPr/>
        <p:txBody>
          <a:bodyPr/>
          <a:lstStyle/>
          <a:p>
            <a:pPr>
              <a:defRPr/>
            </a:pPr>
            <a:fld id="{F2656190-EADB-44BF-AE6D-C94FA8C6BE54}" type="slidenum">
              <a:rPr lang="en-US" smtClean="0"/>
              <a:pPr>
                <a:defRPr/>
              </a:pPr>
              <a:t>10</a:t>
            </a:fld>
            <a:endParaRPr lang="en-US"/>
          </a:p>
        </p:txBody>
      </p:sp>
    </p:spTree>
    <p:custDataLst>
      <p:tags r:id="rId1"/>
    </p:custDataLst>
    <p:extLst>
      <p:ext uri="{BB962C8B-B14F-4D97-AF65-F5344CB8AC3E}">
        <p14:creationId xmlns="" xmlns:p14="http://schemas.microsoft.com/office/powerpoint/2010/main" val="96036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smtClean="0"/>
              <a:t>Emulator</a:t>
            </a:r>
            <a:endParaRPr lang="en-US"/>
          </a:p>
        </p:txBody>
      </p:sp>
      <p:sp>
        <p:nvSpPr>
          <p:cNvPr id="3" name="Slide Number Placeholder 2"/>
          <p:cNvSpPr>
            <a:spLocks noGrp="1"/>
          </p:cNvSpPr>
          <p:nvPr>
            <p:ph type="sldNum" sz="quarter" idx="12"/>
          </p:nvPr>
        </p:nvSpPr>
        <p:spPr/>
        <p:txBody>
          <a:bodyPr/>
          <a:lstStyle/>
          <a:p>
            <a:pPr>
              <a:defRPr/>
            </a:pPr>
            <a:fld id="{F2656190-EADB-44BF-AE6D-C94FA8C6BE54}"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Host computer’s keyboard works</a:t>
            </a:r>
          </a:p>
          <a:p>
            <a:r>
              <a:rPr lang="en-US" dirty="0" smtClean="0"/>
              <a:t>Host’s mouse acts as finger</a:t>
            </a:r>
          </a:p>
          <a:p>
            <a:r>
              <a:rPr lang="en-US" dirty="0" smtClean="0"/>
              <a:t>Uses host’s Internet connection</a:t>
            </a:r>
          </a:p>
          <a:p>
            <a:r>
              <a:rPr lang="en-US" dirty="0" smtClean="0"/>
              <a:t>Other buttons work: Home, Menu, Back, Search, volume up and down, etc. </a:t>
            </a:r>
            <a:endParaRPr lang="en-US" dirty="0"/>
          </a:p>
          <a:p>
            <a:r>
              <a:rPr lang="en-US" dirty="0" smtClean="0"/>
              <a:t>Ctrl-F11 toggle landscape </a:t>
            </a:r>
            <a:r>
              <a:rPr lang="en-US" dirty="0" smtClean="0">
                <a:sym typeface="Wingdings" pitchFamily="2" charset="2"/>
              </a:rPr>
              <a:t> portrait</a:t>
            </a:r>
          </a:p>
          <a:p>
            <a:r>
              <a:rPr lang="en-US" dirty="0" smtClean="0">
                <a:sym typeface="Wingdings" pitchFamily="2" charset="2"/>
              </a:rPr>
              <a:t>Alt-Enter toggle full-screen mode</a:t>
            </a:r>
            <a:endParaRPr lang="en-US" dirty="0" smtClean="0"/>
          </a:p>
          <a:p>
            <a:r>
              <a:rPr lang="en-US" dirty="0" smtClean="0"/>
              <a:t>More info at </a:t>
            </a:r>
            <a:r>
              <a:rPr lang="en-US" sz="2000" dirty="0" smtClean="0">
                <a:hlinkClick r:id="rId6"/>
              </a:rPr>
              <a:t>http://developer.android.com/guide/developing/devices/emulator.html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12</a:t>
            </a:fld>
            <a:endParaRPr lang="en-US"/>
          </a:p>
        </p:txBody>
      </p:sp>
    </p:spTree>
    <p:custDataLst>
      <p:tags r:id="rId1"/>
    </p:custDataLst>
    <p:extLst>
      <p:ext uri="{BB962C8B-B14F-4D97-AF65-F5344CB8AC3E}">
        <p14:creationId xmlns="" xmlns:p14="http://schemas.microsoft.com/office/powerpoint/2010/main" val="293236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70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through the emulator console</a:t>
            </a:r>
            <a:endParaRPr lang="en-US" sz="3000" dirty="0"/>
          </a:p>
          <a:p>
            <a:r>
              <a:rPr lang="en-US" sz="3300" dirty="0"/>
              <a:t>No 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13</a:t>
            </a:fld>
            <a:endParaRPr lang="en-US"/>
          </a:p>
        </p:txBody>
      </p:sp>
    </p:spTree>
    <p:custDataLst>
      <p:tags r:id="rId1"/>
    </p:custDataLst>
    <p:extLst>
      <p:ext uri="{BB962C8B-B14F-4D97-AF65-F5344CB8AC3E}">
        <p14:creationId xmlns="" xmlns:p14="http://schemas.microsoft.com/office/powerpoint/2010/main" val="31919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Emulator is essential to testing app but is not a substitute for a real device</a:t>
            </a:r>
          </a:p>
          <a:p>
            <a:r>
              <a:rPr lang="en-US" dirty="0" smtClean="0"/>
              <a:t>Emulators </a:t>
            </a:r>
            <a:r>
              <a:rPr lang="en-US" smtClean="0"/>
              <a:t>are </a:t>
            </a:r>
            <a:r>
              <a:rPr lang="en-US" b="1" smtClean="0"/>
              <a:t>Android </a:t>
            </a:r>
            <a:r>
              <a:rPr lang="en-US" b="1" dirty="0" smtClean="0"/>
              <a:t>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14</a:t>
            </a:fld>
            <a:endParaRPr lang="en-US"/>
          </a:p>
        </p:txBody>
      </p:sp>
    </p:spTree>
    <p:custDataLst>
      <p:tags r:id="rId1"/>
    </p:custDataLst>
    <p:extLst>
      <p:ext uri="{BB962C8B-B14F-4D97-AF65-F5344CB8AC3E}">
        <p14:creationId xmlns="" xmlns:p14="http://schemas.microsoft.com/office/powerpoint/2010/main" val="2685432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143000"/>
          </a:xfrm>
        </p:spPr>
        <p:txBody>
          <a:bodyPr/>
          <a:lstStyle/>
          <a:p>
            <a:pPr algn="l"/>
            <a:r>
              <a:rPr lang="en-US" smtClean="0">
                <a:solidFill>
                  <a:srgbClr val="0070C0"/>
                </a:solidFill>
              </a:rPr>
              <a:t>Creating Hello World App</a:t>
            </a:r>
            <a:endParaRPr lang="en-US" dirty="0">
              <a:solidFill>
                <a:srgbClr val="0070C0"/>
              </a:solidFill>
            </a:endParaRPr>
          </a:p>
        </p:txBody>
      </p:sp>
      <p:sp>
        <p:nvSpPr>
          <p:cNvPr id="3" name="Content Placeholder 2"/>
          <p:cNvSpPr>
            <a:spLocks noGrp="1"/>
          </p:cNvSpPr>
          <p:nvPr>
            <p:ph idx="1"/>
          </p:nvPr>
        </p:nvSpPr>
        <p:spPr>
          <a:xfrm>
            <a:off x="457200" y="2438400"/>
            <a:ext cx="8229600" cy="3886200"/>
          </a:xfrm>
        </p:spPr>
        <p:txBody>
          <a:bodyPr>
            <a:normAutofit fontScale="92500" lnSpcReduction="20000"/>
          </a:bodyPr>
          <a:lstStyle/>
          <a:p>
            <a:pPr marL="514350" indent="-514350">
              <a:buFont typeface="+mj-lt"/>
              <a:buAutoNum type="arabicPeriod"/>
            </a:pPr>
            <a:r>
              <a:rPr lang="en-US" sz="2800" dirty="0" smtClean="0"/>
              <a:t>Create </a:t>
            </a:r>
            <a:r>
              <a:rPr lang="en-US" sz="2800" smtClean="0"/>
              <a:t>an Activity</a:t>
            </a:r>
          </a:p>
          <a:p>
            <a:pPr marL="514350" indent="-514350">
              <a:buFont typeface="+mj-lt"/>
              <a:buAutoNum type="arabicPeriod"/>
            </a:pPr>
            <a:endParaRPr lang="en-US" sz="2800" dirty="0" smtClean="0"/>
          </a:p>
          <a:p>
            <a:pPr marL="514350" indent="-514350">
              <a:buFont typeface="+mj-lt"/>
              <a:buAutoNum type="arabicPeriod"/>
            </a:pPr>
            <a:r>
              <a:rPr lang="en-US" sz="2800" dirty="0"/>
              <a:t>D</a:t>
            </a:r>
            <a:r>
              <a:rPr lang="en-US" sz="2800" dirty="0" smtClean="0"/>
              <a:t>emonstrate </a:t>
            </a:r>
            <a:r>
              <a:rPr lang="en-US" sz="2800" smtClean="0"/>
              <a:t>resources created</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Activity lifecycle within the </a:t>
            </a:r>
            <a:r>
              <a:rPr lang="en-US" sz="2800" smtClean="0"/>
              <a:t>Android OS</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various debugging </a:t>
            </a:r>
            <a:r>
              <a:rPr lang="en-US" sz="2800" smtClean="0"/>
              <a:t>tools available</a:t>
            </a:r>
          </a:p>
          <a:p>
            <a:pPr marL="514350" indent="-514350">
              <a:buFont typeface="+mj-lt"/>
              <a:buAutoNum type="arabicPeriod"/>
            </a:pPr>
            <a:endParaRPr lang="en-US" sz="2800" dirty="0" smtClean="0"/>
          </a:p>
          <a:p>
            <a:pPr marL="514350" indent="-514350">
              <a:buFont typeface="+mj-lt"/>
              <a:buAutoNum type="arabicPeriod"/>
            </a:pPr>
            <a:r>
              <a:rPr lang="en-US" sz="2800" dirty="0" smtClean="0"/>
              <a:t>show how to start one Activity from another</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81800" y="192157"/>
            <a:ext cx="2105025" cy="2279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04800" y="228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smtClean="0">
                <a:ln>
                  <a:noFill/>
                </a:ln>
                <a:solidFill>
                  <a:srgbClr val="FF0000"/>
                </a:solidFill>
                <a:effectLst/>
                <a:uLnTx/>
                <a:uFillTx/>
                <a:latin typeface="+mj-lt"/>
                <a:ea typeface="+mj-ea"/>
                <a:cs typeface="+mj-cs"/>
              </a:rPr>
              <a:t>Live Lab</a:t>
            </a:r>
            <a:endParaRPr kumimoji="0" lang="en-US" sz="6600" b="0" i="0" u="none" strike="noStrike" kern="1200" cap="none" spc="0" normalizeH="0" baseline="0" noProof="0" dirty="0">
              <a:ln>
                <a:noFill/>
              </a:ln>
              <a:solidFill>
                <a:srgbClr val="FF0000"/>
              </a:solidFill>
              <a:effectLst/>
              <a:uLnTx/>
              <a:uFillTx/>
              <a:latin typeface="+mj-lt"/>
              <a:ea typeface="+mj-ea"/>
              <a:cs typeface="+mj-cs"/>
            </a:endParaRPr>
          </a:p>
        </p:txBody>
      </p:sp>
      <p:sp>
        <p:nvSpPr>
          <p:cNvPr id="6" name="Slide Number Placeholder 5"/>
          <p:cNvSpPr>
            <a:spLocks noGrp="1"/>
          </p:cNvSpPr>
          <p:nvPr>
            <p:ph type="sldNum" sz="quarter" idx="12"/>
          </p:nvPr>
        </p:nvSpPr>
        <p:spPr/>
        <p:txBody>
          <a:bodyPr/>
          <a:lstStyle/>
          <a:p>
            <a:pPr>
              <a:defRPr/>
            </a:pPr>
            <a:fld id="{D1078B3D-2409-4215-AF83-7C0B21E8F3F8}" type="slidenum">
              <a:rPr lang="en-US" smtClean="0"/>
              <a:pPr>
                <a:defRPr/>
              </a:pPr>
              <a:t>15</a:t>
            </a:fld>
            <a:endParaRPr lang="en-US"/>
          </a:p>
        </p:txBody>
      </p:sp>
    </p:spTree>
    <p:extLst>
      <p:ext uri="{BB962C8B-B14F-4D97-AF65-F5344CB8AC3E}">
        <p14:creationId xmlns="" xmlns:p14="http://schemas.microsoft.com/office/powerpoint/2010/main" val="227421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Pre-Req for Mobile Lab</a:t>
            </a:r>
          </a:p>
        </p:txBody>
      </p:sp>
      <p:sp>
        <p:nvSpPr>
          <p:cNvPr id="4" name="Subtitle 3"/>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Ensure the AVD and DSK are confugired well</a:t>
            </a:r>
          </a:p>
        </p:txBody>
      </p:sp>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Screenshot - 9_1_2015 , 1_15_17 PM.png"/>
          <p:cNvPicPr>
            <a:picLocks noGrp="1" noChangeAspect="1"/>
          </p:cNvPicPr>
          <p:nvPr isPhoto="1"/>
        </p:nvPicPr>
        <p:blipFill>
          <a:blip r:embed="rId3" cstate="print"/>
          <a:srcRect/>
          <a:stretch>
            <a:fillRect/>
          </a:stretch>
        </p:blipFill>
        <p:spPr bwMode="auto">
          <a:xfrm>
            <a:off x="0" y="857250"/>
            <a:ext cx="9144000" cy="51435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Screenshot - 9_1_2015 , 1_15_30 PM.png"/>
          <p:cNvPicPr>
            <a:picLocks noGrp="1" noChangeAspect="1"/>
          </p:cNvPicPr>
          <p:nvPr isPhoto="1"/>
        </p:nvPicPr>
        <p:blipFill>
          <a:blip r:embed="rId3" cstate="print"/>
          <a:srcRect/>
          <a:stretch>
            <a:fillRect/>
          </a:stretch>
        </p:blipFill>
        <p:spPr bwMode="auto">
          <a:xfrm>
            <a:off x="0" y="1239838"/>
            <a:ext cx="9144000" cy="4376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Screenshot - 9_1_2015 , 1_16_09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2</a:t>
            </a:fld>
            <a:endParaRPr lang="en-US"/>
          </a:p>
        </p:txBody>
      </p:sp>
    </p:spTree>
    <p:extLst>
      <p:ext uri="{BB962C8B-B14F-4D97-AF65-F5344CB8AC3E}">
        <p14:creationId xmlns="" xmlns:p14="http://schemas.microsoft.com/office/powerpoint/2010/main" val="50513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Screenshot - 9_1_2015 , 1_16_26 PM.png"/>
          <p:cNvPicPr>
            <a:picLocks noGrp="1" noChangeAspect="1"/>
          </p:cNvPicPr>
          <p:nvPr isPhoto="1"/>
        </p:nvPicPr>
        <p:blipFill>
          <a:blip r:embed="rId3" cstate="print"/>
          <a:srcRect/>
          <a:stretch>
            <a:fillRect/>
          </a:stretch>
        </p:blipFill>
        <p:spPr bwMode="auto">
          <a:xfrm>
            <a:off x="0" y="427038"/>
            <a:ext cx="9144000" cy="60023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p:txBody>
          <a:bodyPr/>
          <a:lstStyle/>
          <a:p>
            <a:r>
              <a:rPr lang="en-US" smtClean="0"/>
              <a:t>Mobile Labs</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1-7</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smtClean="0"/>
              <a:t>Lab 1</a:t>
            </a:r>
          </a:p>
        </p:txBody>
      </p:sp>
      <p:sp>
        <p:nvSpPr>
          <p:cNvPr id="5" name="Subtitle 4"/>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Getting Hello World App Running</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Screenshot - 9_1_2015 , 1_06_05 PM.png"/>
          <p:cNvPicPr>
            <a:picLocks noGrp="1" noChangeAspect="1"/>
          </p:cNvPicPr>
          <p:nvPr isPhoto="1"/>
        </p:nvPicPr>
        <p:blipFill>
          <a:blip r:embed="rId3" cstate="print"/>
          <a:srcRect/>
          <a:stretch>
            <a:fillRect/>
          </a:stretch>
        </p:blipFill>
        <p:spPr bwMode="auto">
          <a:xfrm>
            <a:off x="0" y="160338"/>
            <a:ext cx="9144000" cy="6535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Screenshot - 9_1_2015 , 1_06_18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Screenshot - 9_1_2015 , 1_06_25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Screenshot - 9_1_2015 , 1_06_29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Screenshot - 9_1_2015 , 1_12_38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TextBox 2"/>
          <p:cNvSpPr txBox="1"/>
          <p:nvPr/>
        </p:nvSpPr>
        <p:spPr>
          <a:xfrm>
            <a:off x="2971800" y="304800"/>
            <a:ext cx="3103735" cy="523220"/>
          </a:xfrm>
          <a:prstGeom prst="rect">
            <a:avLst/>
          </a:prstGeom>
          <a:noFill/>
        </p:spPr>
        <p:txBody>
          <a:bodyPr wrap="none" rtlCol="0">
            <a:spAutoFit/>
          </a:bodyPr>
          <a:lstStyle/>
          <a:p>
            <a:r>
              <a:rPr lang="en-US" sz="2800" smtClean="0"/>
              <a:t>Ready to Launch !</a:t>
            </a:r>
            <a:endParaRPr lang="en-US" sz="2800"/>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Screenshot - 9_1_2015 , 1_30_30 PM.png"/>
          <p:cNvPicPr>
            <a:picLocks noGrp="1" noChangeAspect="1"/>
          </p:cNvPicPr>
          <p:nvPr isPhoto="1"/>
        </p:nvPicPr>
        <p:blipFill>
          <a:blip r:embed="rId3" cstate="print"/>
          <a:srcRect/>
          <a:stretch>
            <a:fillRect/>
          </a:stretch>
        </p:blipFill>
        <p:spPr bwMode="auto">
          <a:xfrm>
            <a:off x="0" y="1098550"/>
            <a:ext cx="9144000" cy="4659313"/>
          </a:xfrm>
          <a:prstGeom prst="rect">
            <a:avLst/>
          </a:prstGeom>
          <a:noFill/>
          <a:ln w="9525">
            <a:noFill/>
            <a:miter lim="800000"/>
            <a:headEnd/>
            <a:tailEnd/>
          </a:ln>
        </p:spPr>
      </p:pic>
      <p:sp>
        <p:nvSpPr>
          <p:cNvPr id="3" name="Oval 2"/>
          <p:cNvSpPr/>
          <p:nvPr/>
        </p:nvSpPr>
        <p:spPr>
          <a:xfrm>
            <a:off x="1600200" y="12954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Box 3"/>
          <p:cNvSpPr txBox="1"/>
          <p:nvPr/>
        </p:nvSpPr>
        <p:spPr>
          <a:xfrm>
            <a:off x="3352800" y="457200"/>
            <a:ext cx="1463862" cy="523220"/>
          </a:xfrm>
          <a:prstGeom prst="rect">
            <a:avLst/>
          </a:prstGeom>
          <a:noFill/>
        </p:spPr>
        <p:txBody>
          <a:bodyPr wrap="none" rtlCol="0">
            <a:spAutoFit/>
          </a:bodyPr>
          <a:lstStyle/>
          <a:p>
            <a:r>
              <a:rPr lang="en-US" sz="2800" smtClean="0"/>
              <a:t>Hurray !</a:t>
            </a:r>
            <a:endParaRPr lang="en-US" sz="2800"/>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US" smtClean="0"/>
              <a:t>Lab 2</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Add some Code to onCreate method</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a:t>
            </a:fld>
            <a:endParaRPr lang="en-US"/>
          </a:p>
        </p:txBody>
      </p:sp>
    </p:spTree>
    <p:custDataLst>
      <p:tags r:id="rId1"/>
    </p:custDataLst>
    <p:extLst>
      <p:ext uri="{BB962C8B-B14F-4D97-AF65-F5344CB8AC3E}">
        <p14:creationId xmlns="" xmlns:p14="http://schemas.microsoft.com/office/powerpoint/2010/main" val="2364041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Application Components List</a:t>
            </a:r>
            <a:endParaRPr lang="en-US" dirty="0"/>
          </a:p>
        </p:txBody>
      </p:sp>
      <p:sp>
        <p:nvSpPr>
          <p:cNvPr id="3" name="Content Placeholder 2"/>
          <p:cNvSpPr>
            <a:spLocks noGrp="1"/>
          </p:cNvSpPr>
          <p:nvPr>
            <p:ph idx="1"/>
          </p:nvPr>
        </p:nvSpPr>
        <p:spPr>
          <a:xfrm>
            <a:off x="457200" y="914400"/>
            <a:ext cx="8229600" cy="5592763"/>
          </a:xfrm>
        </p:spPr>
        <p:txBody>
          <a:bodyPr>
            <a:normAutofit fontScale="85000" lnSpcReduction="20000"/>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30</a:t>
            </a:fld>
            <a:endParaRPr lang="en-US"/>
          </a:p>
        </p:txBody>
      </p:sp>
    </p:spTree>
    <p:extLst>
      <p:ext uri="{BB962C8B-B14F-4D97-AF65-F5344CB8AC3E}">
        <p14:creationId xmlns="" xmlns:p14="http://schemas.microsoft.com/office/powerpoint/2010/main" val="2645509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Application </a:t>
            </a:r>
            <a:r>
              <a:rPr lang="en-US" smtClean="0"/>
              <a:t>Components List..contd</a:t>
            </a:r>
            <a:endParaRPr lang="en-US" dirty="0"/>
          </a:p>
        </p:txBody>
      </p:sp>
      <p:sp>
        <p:nvSpPr>
          <p:cNvPr id="3" name="Content Placeholder 2"/>
          <p:cNvSpPr>
            <a:spLocks noGrp="1"/>
          </p:cNvSpPr>
          <p:nvPr>
            <p:ph idx="1"/>
          </p:nvPr>
        </p:nvSpPr>
        <p:spPr/>
        <p:txBody>
          <a:bodyPr>
            <a:normAutofit fontScale="92500" lnSpcReduction="2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31</a:t>
            </a:fld>
            <a:endParaRPr lang="en-US"/>
          </a:p>
        </p:txBody>
      </p:sp>
    </p:spTree>
    <p:extLst>
      <p:ext uri="{BB962C8B-B14F-4D97-AF65-F5344CB8AC3E}">
        <p14:creationId xmlns="" xmlns:p14="http://schemas.microsoft.com/office/powerpoint/2010/main" val="910098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Understanding Activity Stack</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Activity Stack</a:t>
            </a:r>
            <a:endParaRPr lang="en-US" dirty="0"/>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
        <p:nvSpPr>
          <p:cNvPr id="20" name="Slide Number Placeholder 19"/>
          <p:cNvSpPr>
            <a:spLocks noGrp="1"/>
          </p:cNvSpPr>
          <p:nvPr>
            <p:ph type="sldNum" sz="quarter" idx="12"/>
          </p:nvPr>
        </p:nvSpPr>
        <p:spPr/>
        <p:txBody>
          <a:bodyPr/>
          <a:lstStyle/>
          <a:p>
            <a:pPr>
              <a:defRPr/>
            </a:pPr>
            <a:fld id="{D1078B3D-2409-4215-AF83-7C0B21E8F3F8}" type="slidenum">
              <a:rPr lang="en-US" smtClean="0"/>
              <a:pPr>
                <a:defRPr/>
              </a:pPr>
              <a:t>33</a:t>
            </a:fld>
            <a:endParaRPr lang="en-US"/>
          </a:p>
        </p:txBody>
      </p:sp>
    </p:spTree>
    <p:custDataLst>
      <p:tags r:id="rId1"/>
    </p:custDataLst>
    <p:extLst>
      <p:ext uri="{BB962C8B-B14F-4D97-AF65-F5344CB8AC3E}">
        <p14:creationId xmlns="" xmlns:p14="http://schemas.microsoft.com/office/powerpoint/2010/main" val="35606828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Typical Game</a:t>
            </a:r>
            <a:endParaRPr lang="en-US" dirty="0"/>
          </a:p>
        </p:txBody>
      </p:sp>
      <p:sp>
        <p:nvSpPr>
          <p:cNvPr id="4" name="Slide Number Placeholder 3"/>
          <p:cNvSpPr>
            <a:spLocks noGrp="1"/>
          </p:cNvSpPr>
          <p:nvPr>
            <p:ph type="sldNum" sz="quarter" idx="12"/>
            <p:custDataLst>
              <p:tags r:id="rId3"/>
            </p:custDataLst>
          </p:nvPr>
        </p:nvSpPr>
        <p:spPr/>
        <p:txBody>
          <a:bodyPr/>
          <a:lstStyle/>
          <a:p>
            <a:fld id="{374E9322-ADF7-42DC-A84A-F7705813E879}" type="slidenum">
              <a:rPr lang="en-US" smtClean="0"/>
              <a:pPr/>
              <a:t>34</a:t>
            </a:fld>
            <a:endParaRPr lang="en-US"/>
          </a:p>
        </p:txBody>
      </p:sp>
      <p:sp>
        <p:nvSpPr>
          <p:cNvPr id="5" name="Rounded Rectangle 4"/>
          <p:cNvSpPr/>
          <p:nvPr>
            <p:custDataLst>
              <p:tags r:id="rId4"/>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5"/>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6"/>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7"/>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8"/>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9"/>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10"/>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1"/>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2"/>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3"/>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 xmlns:p14="http://schemas.microsoft.com/office/powerpoint/2010/main" val="197990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Understanding the Essence of </a:t>
            </a:r>
            <a:r>
              <a:rPr lang="en-US" dirty="0" smtClean="0"/>
              <a:t>Lifecycle</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a:t>
            </a:r>
            <a:r>
              <a:rPr lang="en-US" sz="2400" smtClean="0"/>
              <a:t>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35</a:t>
            </a:fld>
            <a:endParaRPr lang="en-US"/>
          </a:p>
        </p:txBody>
      </p:sp>
    </p:spTree>
    <p:extLst>
      <p:ext uri="{BB962C8B-B14F-4D97-AF65-F5344CB8AC3E}">
        <p14:creationId xmlns="" xmlns:p14="http://schemas.microsoft.com/office/powerpoint/2010/main" val="2628550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36</a:t>
            </a:fld>
            <a:endParaRPr lang="en-US"/>
          </a:p>
        </p:txBody>
      </p:sp>
    </p:spTree>
    <p:extLst>
      <p:ext uri="{BB962C8B-B14F-4D97-AF65-F5344CB8AC3E}">
        <p14:creationId xmlns="" xmlns:p14="http://schemas.microsoft.com/office/powerpoint/2010/main" val="3360545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Lifecycle Diagram</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
        <p:nvSpPr>
          <p:cNvPr id="7" name="Slide Number Placeholder 6"/>
          <p:cNvSpPr>
            <a:spLocks noGrp="1"/>
          </p:cNvSpPr>
          <p:nvPr>
            <p:ph type="sldNum" sz="quarter" idx="12"/>
          </p:nvPr>
        </p:nvSpPr>
        <p:spPr/>
        <p:txBody>
          <a:bodyPr/>
          <a:lstStyle/>
          <a:p>
            <a:pPr>
              <a:defRPr/>
            </a:pPr>
            <a:fld id="{F2656190-EADB-44BF-AE6D-C94FA8C6BE54}" type="slidenum">
              <a:rPr lang="en-US" smtClean="0"/>
              <a:pPr>
                <a:defRPr/>
              </a:pPr>
              <a:t>37</a:t>
            </a:fld>
            <a:endParaRPr lang="en-US"/>
          </a:p>
        </p:txBody>
      </p:sp>
    </p:spTree>
    <p:extLst>
      <p:ext uri="{BB962C8B-B14F-4D97-AF65-F5344CB8AC3E}">
        <p14:creationId xmlns="" xmlns:p14="http://schemas.microsoft.com/office/powerpoint/2010/main" val="1300553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States</a:t>
            </a:r>
            <a:endParaRPr lang="en-US" dirty="0"/>
          </a:p>
        </p:txBody>
      </p:sp>
      <p:sp>
        <p:nvSpPr>
          <p:cNvPr id="3" name="Content Placeholder 2"/>
          <p:cNvSpPr>
            <a:spLocks noGrp="1"/>
          </p:cNvSpPr>
          <p:nvPr>
            <p:ph idx="1"/>
          </p:nvPr>
        </p:nvSpPr>
        <p:spPr>
          <a:xfrm>
            <a:off x="457200" y="1112837"/>
            <a:ext cx="8229600" cy="5745163"/>
          </a:xfrm>
        </p:spPr>
        <p:txBody>
          <a:bodyPr>
            <a:normAutofit fontScale="85000" lnSpcReduction="10000"/>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38</a:t>
            </a:fld>
            <a:endParaRPr lang="en-US"/>
          </a:p>
        </p:txBody>
      </p:sp>
    </p:spTree>
    <p:extLst>
      <p:ext uri="{BB962C8B-B14F-4D97-AF65-F5344CB8AC3E}">
        <p14:creationId xmlns="" xmlns:p14="http://schemas.microsoft.com/office/powerpoint/2010/main" val="2708998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Screenshot - 9_1_2015 , 1_33_28 PM 002.png"/>
          <p:cNvPicPr>
            <a:picLocks noGrp="1" noChangeAspect="1"/>
          </p:cNvPicPr>
          <p:nvPr isPhoto="1"/>
        </p:nvPicPr>
        <p:blipFill>
          <a:blip r:embed="rId3" cstate="print"/>
          <a:srcRect l="21116" t="10183" r="47417" b="51482"/>
          <a:stretch>
            <a:fillRect/>
          </a:stretch>
        </p:blipFill>
        <p:spPr bwMode="auto">
          <a:xfrm>
            <a:off x="152400" y="700260"/>
            <a:ext cx="8763000" cy="6005340"/>
          </a:xfrm>
          <a:prstGeom prst="rect">
            <a:avLst/>
          </a:prstGeom>
          <a:noFill/>
          <a:ln w="9525">
            <a:noFill/>
            <a:miter lim="800000"/>
            <a:headEnd/>
            <a:tailEnd/>
          </a:ln>
        </p:spPr>
      </p:pic>
      <p:sp>
        <p:nvSpPr>
          <p:cNvPr id="3" name="Title 1"/>
          <p:cNvSpPr txBox="1">
            <a:spLocks/>
          </p:cNvSpPr>
          <p:nvPr/>
        </p:nvSpPr>
        <p:spPr>
          <a:xfrm>
            <a:off x="457200"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Features</a:t>
            </a:r>
            <a:endParaRPr lang="en-US" dirty="0"/>
          </a:p>
        </p:txBody>
      </p:sp>
      <p:sp>
        <p:nvSpPr>
          <p:cNvPr id="3" name="Content Placeholder 2"/>
          <p:cNvSpPr>
            <a:spLocks noGrp="1"/>
          </p:cNvSpPr>
          <p:nvPr>
            <p:ph idx="1"/>
          </p:nvPr>
        </p:nvSpPr>
        <p:spPr>
          <a:xfrm>
            <a:off x="457200" y="1112837"/>
            <a:ext cx="8610600" cy="5668963"/>
          </a:xfrm>
        </p:spPr>
        <p:txBody>
          <a:bodyPr>
            <a:noAutofit/>
          </a:bodyPr>
          <a:lstStyle/>
          <a:p>
            <a:r>
              <a:rPr lang="en-US" sz="2100" b="1" dirty="0" smtClean="0"/>
              <a:t>Application </a:t>
            </a:r>
            <a:r>
              <a:rPr lang="en-US" sz="2100" b="1" dirty="0"/>
              <a:t>framework</a:t>
            </a:r>
            <a:r>
              <a:rPr lang="en-US" sz="2100" dirty="0"/>
              <a:t> enabling reuse and replacement of components</a:t>
            </a:r>
          </a:p>
          <a:p>
            <a:r>
              <a:rPr lang="en-US" sz="2100" b="1" dirty="0" err="1"/>
              <a:t>Dalvik</a:t>
            </a:r>
            <a:r>
              <a:rPr lang="en-US" sz="2100" b="1" dirty="0"/>
              <a:t> virtual machine</a:t>
            </a:r>
            <a:r>
              <a:rPr lang="en-US" sz="2100" dirty="0"/>
              <a:t> optimized for mobile devices</a:t>
            </a:r>
          </a:p>
          <a:p>
            <a:r>
              <a:rPr lang="en-US" sz="2100" b="1" dirty="0"/>
              <a:t>Integrated browser</a:t>
            </a:r>
            <a:r>
              <a:rPr lang="en-US" sz="2100" dirty="0"/>
              <a:t> based on the open source </a:t>
            </a:r>
            <a:r>
              <a:rPr lang="en-US" sz="2100" dirty="0" err="1">
                <a:hlinkClick r:id="rId3"/>
              </a:rPr>
              <a:t>WebKit</a:t>
            </a:r>
            <a:r>
              <a:rPr lang="en-US" sz="2100" dirty="0"/>
              <a:t> engine </a:t>
            </a:r>
          </a:p>
          <a:p>
            <a:r>
              <a:rPr lang="en-US" sz="2100" b="1" dirty="0"/>
              <a:t>Optimized graphics</a:t>
            </a:r>
            <a:r>
              <a:rPr lang="en-US" sz="2100" dirty="0"/>
              <a:t> powered by a custom 2D graphics library; 3D graphics based on the OpenGL ES 1.0 specification (hardware acceleration optional)</a:t>
            </a:r>
          </a:p>
          <a:p>
            <a:r>
              <a:rPr lang="en-US" sz="2100" b="1" dirty="0"/>
              <a:t>SQLite</a:t>
            </a:r>
            <a:r>
              <a:rPr lang="en-US" sz="2100" dirty="0"/>
              <a:t> for structured data storage</a:t>
            </a:r>
          </a:p>
          <a:p>
            <a:r>
              <a:rPr lang="en-US" sz="2100" b="1" dirty="0"/>
              <a:t>Media support</a:t>
            </a:r>
            <a:r>
              <a:rPr lang="en-US" sz="2100" dirty="0"/>
              <a:t> for common audio, video, and still image formats (MPEG4, H.264, MP3, AAC, AMR, JPG, PNG, GIF)</a:t>
            </a:r>
          </a:p>
          <a:p>
            <a:r>
              <a:rPr lang="en-US" sz="2100" b="1" dirty="0"/>
              <a:t>GSM Telephony</a:t>
            </a:r>
            <a:r>
              <a:rPr lang="en-US" sz="2100" dirty="0"/>
              <a:t> (hardware dependent)</a:t>
            </a:r>
          </a:p>
          <a:p>
            <a:r>
              <a:rPr lang="en-US" sz="2100" b="1" dirty="0"/>
              <a:t>Bluetooth, EDGE, 3G, and </a:t>
            </a:r>
            <a:r>
              <a:rPr lang="en-US" sz="2100" b="1" dirty="0" err="1"/>
              <a:t>WiFi</a:t>
            </a:r>
            <a:r>
              <a:rPr lang="en-US" sz="2100" dirty="0"/>
              <a:t> (hardware dependent)</a:t>
            </a:r>
          </a:p>
          <a:p>
            <a:r>
              <a:rPr lang="en-US" sz="2100" b="1" dirty="0"/>
              <a:t>Camera, GPS, compass, and accelerometer</a:t>
            </a:r>
            <a:r>
              <a:rPr lang="en-US" sz="2100" dirty="0"/>
              <a:t> (hardware dependent)</a:t>
            </a:r>
          </a:p>
          <a:p>
            <a:r>
              <a:rPr lang="en-US" sz="2100" b="1" dirty="0"/>
              <a:t>Rich development environment</a:t>
            </a:r>
            <a:r>
              <a:rPr lang="en-US" sz="2100" dirty="0"/>
              <a:t> including a device emulator, tools for debugging, memory and performance profiling, and a plugin for the Eclipse </a:t>
            </a:r>
            <a:r>
              <a:rPr lang="en-US" sz="2100" dirty="0" smtClean="0"/>
              <a:t>IDE</a:t>
            </a:r>
          </a:p>
          <a:p>
            <a:pPr marL="0" indent="0">
              <a:buNone/>
            </a:pPr>
            <a:r>
              <a:rPr lang="en-US" sz="2400" dirty="0">
                <a:hlinkClick r:id="rId4"/>
              </a:rPr>
              <a:t>http</a:t>
            </a:r>
            <a:r>
              <a:rPr lang="en-US" sz="2400">
                <a:hlinkClick r:id="rId4"/>
              </a:rPr>
              <a:t>://</a:t>
            </a:r>
            <a:r>
              <a:rPr lang="en-US" sz="2400" smtClean="0">
                <a:hlinkClick r:id="rId4"/>
              </a:rPr>
              <a:t>developer.android.com/guide/basics/what-is-android.html</a:t>
            </a:r>
            <a:endParaRPr lang="en-US" sz="2400" smtClean="0"/>
          </a:p>
          <a:p>
            <a:pPr marL="0" indent="0">
              <a:buNone/>
            </a:pPr>
            <a:endParaRPr lang="en-US" sz="2400" dirty="0"/>
          </a:p>
          <a:p>
            <a:pPr marL="0" indent="0">
              <a:buNone/>
            </a:pPr>
            <a:endParaRPr lang="en-US" sz="21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extLst>
      <p:ext uri="{BB962C8B-B14F-4D97-AF65-F5344CB8AC3E}">
        <p14:creationId xmlns="" xmlns:p14="http://schemas.microsoft.com/office/powerpoint/2010/main" val="3117634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1143000"/>
          </a:xfrm>
        </p:spPr>
        <p:txBody>
          <a:bodyPr/>
          <a:lstStyle/>
          <a:p>
            <a:r>
              <a:rPr lang="en-US" smtClean="0"/>
              <a:t>Lab 2 Changes to Lab 1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a:t>
            </a:r>
            <a:br>
              <a:rPr lang="en-US" smtClean="0"/>
            </a:br>
            <a:r>
              <a:rPr lang="en-US" smtClean="0"/>
              <a:t>import android.widget.TextView;</a:t>
            </a:r>
          </a:p>
          <a:p>
            <a:pPr fontAlgn="auto">
              <a:spcAft>
                <a:spcPts val="0"/>
              </a:spcAft>
              <a:buFont typeface="Arial" pitchFamily="34" charset="0"/>
              <a:buChar char="•"/>
              <a:defRPr/>
            </a:pPr>
            <a:endParaRPr lang="en-US" smtClean="0"/>
          </a:p>
          <a:p>
            <a:pPr fontAlgn="auto">
              <a:spcAft>
                <a:spcPts val="0"/>
              </a:spcAft>
              <a:buFont typeface="Arial" pitchFamily="34" charset="0"/>
              <a:buChar char="•"/>
              <a:defRPr/>
            </a:pPr>
            <a:r>
              <a:rPr lang="en-US" smtClean="0"/>
              <a:t>In the OnCreate Method </a:t>
            </a:r>
          </a:p>
          <a:p>
            <a:pPr marL="914400" lvl="1" indent="-514350" fontAlgn="auto">
              <a:spcAft>
                <a:spcPts val="0"/>
              </a:spcAft>
              <a:buFont typeface="+mj-lt"/>
              <a:buAutoNum type="arabicPeriod"/>
              <a:defRPr/>
            </a:pPr>
            <a:r>
              <a:rPr lang="en-US" smtClean="0"/>
              <a:t> Comment out THIS  LINE </a:t>
            </a:r>
            <a:br>
              <a:rPr lang="en-US" smtClean="0"/>
            </a:br>
            <a:r>
              <a:rPr lang="en-US" smtClean="0"/>
              <a:t>// setContentView(R.layout.activity_main);</a:t>
            </a:r>
          </a:p>
          <a:p>
            <a:pPr marL="914400" lvl="1" indent="-514350" fontAlgn="auto">
              <a:spcAft>
                <a:spcPts val="0"/>
              </a:spcAft>
              <a:buFont typeface="+mj-lt"/>
              <a:buAutoNum type="arabicPeriod"/>
              <a:defRPr/>
            </a:pPr>
            <a:endParaRPr lang="en-US" smtClean="0"/>
          </a:p>
          <a:p>
            <a:pPr marL="914400" lvl="1" indent="-514350" fontAlgn="auto">
              <a:spcAft>
                <a:spcPts val="0"/>
              </a:spcAft>
              <a:buFont typeface="+mj-lt"/>
              <a:buAutoNum type="arabicPeriod"/>
              <a:defRPr/>
            </a:pPr>
            <a:r>
              <a:rPr lang="en-US" smtClean="0"/>
              <a:t>Add the lines</a:t>
            </a:r>
          </a:p>
          <a:p>
            <a:pPr marL="914400" lvl="1" indent="-514350" fontAlgn="auto">
              <a:spcAft>
                <a:spcPts val="0"/>
              </a:spcAft>
              <a:buFont typeface="Courier New" pitchFamily="49" charset="0"/>
              <a:buChar char="o"/>
              <a:defRPr/>
            </a:pPr>
            <a:r>
              <a:rPr lang="en-US" smtClean="0"/>
              <a:t>TextView textView = new TextView(this);</a:t>
            </a:r>
          </a:p>
          <a:p>
            <a:pPr marL="914400" lvl="1" indent="-514350" fontAlgn="auto">
              <a:spcAft>
                <a:spcPts val="0"/>
              </a:spcAft>
              <a:buFont typeface="Courier New" pitchFamily="49" charset="0"/>
              <a:buChar char="o"/>
              <a:defRPr/>
            </a:pPr>
            <a:r>
              <a:rPr lang="en-US" smtClean="0"/>
              <a:t>textView.setText("Hello New World!");</a:t>
            </a:r>
          </a:p>
          <a:p>
            <a:pPr marL="914400" lvl="1" indent="-514350" fontAlgn="auto">
              <a:spcAft>
                <a:spcPts val="0"/>
              </a:spcAft>
              <a:buFont typeface="Courier New" pitchFamily="49" charset="0"/>
              <a:buChar char="o"/>
              <a:defRPr/>
            </a:pPr>
            <a:r>
              <a:rPr lang="en-US" smtClean="0"/>
              <a:t>setContentView(textView);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Screenshot - 9_1_2015 , 1_33_41 PM.png"/>
          <p:cNvPicPr>
            <a:picLocks noGrp="1" noChangeAspect="1"/>
          </p:cNvPicPr>
          <p:nvPr isPhoto="1"/>
        </p:nvPicPr>
        <p:blipFill>
          <a:blip r:embed="rId3" cstate="print"/>
          <a:srcRect r="39999" b="53130"/>
          <a:stretch>
            <a:fillRect/>
          </a:stretch>
        </p:blipFill>
        <p:spPr bwMode="auto">
          <a:xfrm>
            <a:off x="0" y="536575"/>
            <a:ext cx="8966200" cy="3730625"/>
          </a:xfrm>
          <a:prstGeom prst="rect">
            <a:avLst/>
          </a:prstGeom>
          <a:noFill/>
          <a:ln w="9525">
            <a:noFill/>
            <a:miter lim="800000"/>
            <a:headEnd/>
            <a:tailEnd/>
          </a:ln>
        </p:spPr>
      </p:pic>
      <p:sp>
        <p:nvSpPr>
          <p:cNvPr id="3" name="Oval 2"/>
          <p:cNvSpPr/>
          <p:nvPr/>
        </p:nvSpPr>
        <p:spPr>
          <a:xfrm>
            <a:off x="2438400" y="304800"/>
            <a:ext cx="1600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457200" y="1905000"/>
            <a:ext cx="2895600" cy="45688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3</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Screenshot - 9_1_2015 , 1_37_09 PM.png"/>
          <p:cNvPicPr>
            <a:picLocks noGrp="1" noChangeAspect="1"/>
          </p:cNvPicPr>
          <p:nvPr isPhoto="1"/>
        </p:nvPicPr>
        <p:blipFill>
          <a:blip r:embed="rId3" cstate="print"/>
          <a:srcRect l="21576" t="11532" r="38333" b="42177"/>
          <a:stretch>
            <a:fillRect/>
          </a:stretch>
        </p:blipFill>
        <p:spPr bwMode="auto">
          <a:xfrm>
            <a:off x="0" y="1081527"/>
            <a:ext cx="9144000" cy="562407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1143000"/>
          </a:xfrm>
        </p:spPr>
        <p:txBody>
          <a:bodyPr/>
          <a:lstStyle/>
          <a:p>
            <a:r>
              <a:rPr lang="en-US" smtClean="0"/>
              <a:t>Lab 3 Changes to Lab 2 Code</a:t>
            </a:r>
          </a:p>
        </p:txBody>
      </p:sp>
      <p:sp>
        <p:nvSpPr>
          <p:cNvPr id="22531" name="Content Placeholder 2"/>
          <p:cNvSpPr>
            <a:spLocks noGrp="1"/>
          </p:cNvSpPr>
          <p:nvPr>
            <p:ph idx="1"/>
          </p:nvPr>
        </p:nvSpPr>
        <p:spPr/>
        <p:txBody>
          <a:bodyPr/>
          <a:lstStyle/>
          <a:p>
            <a:r>
              <a:rPr lang="en-US" sz="2000" smtClean="0"/>
              <a:t>Add to Import</a:t>
            </a:r>
          </a:p>
          <a:p>
            <a:pPr>
              <a:buFont typeface="Arial" charset="0"/>
              <a:buNone/>
            </a:pPr>
            <a:r>
              <a:rPr lang="en-US" sz="2000" smtClean="0"/>
              <a:t>import android.util.Log;</a:t>
            </a:r>
          </a:p>
          <a:p>
            <a:pPr>
              <a:buFont typeface="Arial" charset="0"/>
              <a:buNone/>
            </a:pPr>
            <a:endParaRPr lang="en-US" sz="2000" smtClean="0"/>
          </a:p>
          <a:p>
            <a:r>
              <a:rPr lang="en-US" sz="2000" smtClean="0"/>
              <a:t>ADD THESE LINES to OnCreate Method</a:t>
            </a:r>
          </a:p>
          <a:p>
            <a:pPr>
              <a:buFont typeface="Arial" charset="0"/>
              <a:buNone/>
            </a:pPr>
            <a:endParaRPr lang="en-US" sz="2000" smtClean="0"/>
          </a:p>
          <a:p>
            <a:pPr>
              <a:buFont typeface="Arial" charset="0"/>
              <a:buNone/>
            </a:pPr>
            <a:r>
              <a:rPr lang="en-US" sz="2000" smtClean="0"/>
              <a:t>Log.i(this.getClass().getName(), “TEXT1");</a:t>
            </a:r>
          </a:p>
          <a:p>
            <a:pPr>
              <a:buFont typeface="Arial" charset="0"/>
              <a:buNone/>
            </a:pPr>
            <a:endParaRPr lang="en-US" sz="2000" smtClean="0"/>
          </a:p>
          <a:p>
            <a:pPr lvl="1">
              <a:buFont typeface="Arial" charset="0"/>
              <a:buNone/>
            </a:pPr>
            <a:r>
              <a:rPr lang="en-US" sz="1800" i="1" smtClean="0">
                <a:solidFill>
                  <a:srgbClr val="00B0F0"/>
                </a:solidFill>
              </a:rPr>
              <a:t>TextView textView = new TextView(this);  // 3 lines already exists from lab2</a:t>
            </a:r>
          </a:p>
          <a:p>
            <a:pPr lvl="1">
              <a:buFont typeface="Arial" charset="0"/>
              <a:buNone/>
            </a:pPr>
            <a:r>
              <a:rPr lang="en-US" sz="1800" i="1" smtClean="0">
                <a:solidFill>
                  <a:srgbClr val="00B0F0"/>
                </a:solidFill>
              </a:rPr>
              <a:t>textView.setText("Hello New World!");</a:t>
            </a:r>
          </a:p>
          <a:p>
            <a:pPr lvl="1">
              <a:buFont typeface="Arial" charset="0"/>
              <a:buNone/>
            </a:pPr>
            <a:r>
              <a:rPr lang="en-US" sz="1800" i="1" smtClean="0">
                <a:solidFill>
                  <a:srgbClr val="00B0F0"/>
                </a:solidFill>
              </a:rPr>
              <a:t>setContentView(textView);</a:t>
            </a:r>
          </a:p>
          <a:p>
            <a:pPr>
              <a:buFont typeface="Arial" charset="0"/>
              <a:buNone/>
            </a:pPr>
            <a:endParaRPr lang="en-US" sz="2000" smtClean="0"/>
          </a:p>
          <a:p>
            <a:pPr>
              <a:buFont typeface="Arial" charset="0"/>
              <a:buNone/>
            </a:pPr>
            <a:r>
              <a:rPr lang="en-US" sz="2000" smtClean="0"/>
              <a:t>Log.i(this.getClass().getName(), “TEXT2");</a:t>
            </a:r>
          </a:p>
          <a:p>
            <a:pPr>
              <a:buFont typeface="Arial" charset="0"/>
              <a:buNone/>
            </a:pPr>
            <a:endParaRPr lang="en-US" sz="200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Screenshot - 9_1_2015 , 1_38_16 PM.png"/>
          <p:cNvPicPr>
            <a:picLocks noGrp="1" noChangeAspect="1"/>
          </p:cNvPicPr>
          <p:nvPr isPhoto="1"/>
        </p:nvPicPr>
        <p:blipFill>
          <a:blip r:embed="rId3" cstate="print"/>
          <a:srcRect/>
          <a:stretch>
            <a:fillRect/>
          </a:stretch>
        </p:blipFill>
        <p:spPr bwMode="auto">
          <a:xfrm>
            <a:off x="0" y="1752600"/>
            <a:ext cx="9144000" cy="1643063"/>
          </a:xfrm>
          <a:prstGeom prst="rect">
            <a:avLst/>
          </a:prstGeom>
          <a:noFill/>
          <a:ln w="9525">
            <a:noFill/>
            <a:miter lim="800000"/>
            <a:headEnd/>
            <a:tailEnd/>
          </a:ln>
        </p:spPr>
      </p:pic>
      <p:sp>
        <p:nvSpPr>
          <p:cNvPr id="24579" name="Title 2"/>
          <p:cNvSpPr>
            <a:spLocks noGrp="1"/>
          </p:cNvSpPr>
          <p:nvPr>
            <p:ph type="ctrTitle"/>
          </p:nvPr>
        </p:nvSpPr>
        <p:spPr>
          <a:xfrm>
            <a:off x="685800" y="381000"/>
            <a:ext cx="7772400" cy="1470025"/>
          </a:xfrm>
        </p:spPr>
        <p:txBody>
          <a:bodyPr/>
          <a:lstStyle/>
          <a:p>
            <a:r>
              <a:rPr lang="en-US" smtClean="0"/>
              <a:t>Run and Check the Logcat Filter</a:t>
            </a:r>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3276600" y="3505200"/>
            <a:ext cx="1881436" cy="29686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Screenshot - 9_1_2015 , 1_39_31 PM.png"/>
          <p:cNvPicPr>
            <a:picLocks noGrp="1" noChangeAspect="1"/>
          </p:cNvPicPr>
          <p:nvPr isPhoto="1"/>
        </p:nvPicPr>
        <p:blipFill>
          <a:blip r:embed="rId3" cstate="print"/>
          <a:srcRect/>
          <a:stretch>
            <a:fillRect/>
          </a:stretch>
        </p:blipFill>
        <p:spPr bwMode="auto">
          <a:xfrm>
            <a:off x="0" y="1911350"/>
            <a:ext cx="9144000" cy="4870450"/>
          </a:xfrm>
          <a:prstGeom prst="rect">
            <a:avLst/>
          </a:prstGeom>
          <a:noFill/>
          <a:ln w="9525">
            <a:noFill/>
            <a:miter lim="800000"/>
            <a:headEnd/>
            <a:tailEnd/>
          </a:ln>
        </p:spPr>
      </p:pic>
      <p:sp>
        <p:nvSpPr>
          <p:cNvPr id="3" name="Title 2"/>
          <p:cNvSpPr txBox="1">
            <a:spLocks/>
          </p:cNvSpPr>
          <p:nvPr/>
        </p:nvSpPr>
        <p:spPr>
          <a:xfrm>
            <a:off x="685800" y="381000"/>
            <a:ext cx="7772400" cy="1470025"/>
          </a:xfrm>
          <a:prstGeom prst="rect">
            <a:avLst/>
          </a:prstGeom>
        </p:spPr>
        <p:txBody>
          <a:bodyPr/>
          <a:lstStyle/>
          <a:p>
            <a:pPr algn="ctr" fontAlgn="auto">
              <a:spcAft>
                <a:spcPts val="0"/>
              </a:spcAft>
              <a:defRPr/>
            </a:pPr>
            <a:r>
              <a:rPr lang="en-US" sz="4000">
                <a:latin typeface="+mj-lt"/>
                <a:ea typeface="+mj-ea"/>
                <a:cs typeface="+mj-cs"/>
              </a:rPr>
              <a:t>See if you can Find Method for Options Settings menu via Logging</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4</a:t>
            </a:r>
          </a:p>
        </p:txBody>
      </p:sp>
      <p:sp>
        <p:nvSpPr>
          <p:cNvPr id="3" name="Subtitle 2"/>
          <p:cNvSpPr>
            <a:spLocks noGrp="1"/>
          </p:cNvSpPr>
          <p:nvPr>
            <p:ph type="subTitle" idx="1"/>
          </p:nvPr>
        </p:nvSpPr>
        <p:spPr/>
        <p:txBody>
          <a:bodyPr/>
          <a:lstStyle/>
          <a:p>
            <a:r>
              <a:rPr lang="en-US" smtClean="0"/>
              <a:t>Creating ERROR</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Screenshot - 9_1_2015 , 1_42_47 PM.png"/>
          <p:cNvPicPr>
            <a:picLocks noGrp="1" noChangeAspect="1"/>
          </p:cNvPicPr>
          <p:nvPr isPhoto="1"/>
        </p:nvPicPr>
        <p:blipFill>
          <a:blip r:embed="rId3" cstate="print"/>
          <a:srcRect/>
          <a:stretch>
            <a:fillRect/>
          </a:stretch>
        </p:blipFill>
        <p:spPr bwMode="auto">
          <a:xfrm>
            <a:off x="0" y="928688"/>
            <a:ext cx="9144000" cy="4999037"/>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Lab 4 – MainActivity.java</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Screenshot - 9_1_2015 , 1_43_01 PM.png"/>
          <p:cNvPicPr>
            <a:picLocks noGrp="1" noChangeAspect="1"/>
          </p:cNvPicPr>
          <p:nvPr isPhoto="1"/>
        </p:nvPicPr>
        <p:blipFill>
          <a:blip r:embed="rId3" cstate="print"/>
          <a:srcRect/>
          <a:stretch>
            <a:fillRect/>
          </a:stretch>
        </p:blipFill>
        <p:spPr bwMode="auto">
          <a:xfrm>
            <a:off x="5562600" y="762000"/>
            <a:ext cx="2818447" cy="5029200"/>
          </a:xfrm>
          <a:prstGeom prst="rect">
            <a:avLst/>
          </a:prstGeom>
          <a:noFill/>
          <a:ln w="9525">
            <a:noFill/>
            <a:miter lim="800000"/>
            <a:headEnd/>
            <a:tailEnd/>
          </a:ln>
        </p:spPr>
      </p:pic>
      <p:pic>
        <p:nvPicPr>
          <p:cNvPr id="3" name="Picture 1" descr="Screenshot - 9_1_2015 , 1_43_33 PM.png"/>
          <p:cNvPicPr>
            <a:picLocks noGrp="1" noChangeAspect="1"/>
          </p:cNvPicPr>
          <p:nvPr isPhoto="1"/>
        </p:nvPicPr>
        <p:blipFill>
          <a:blip r:embed="rId4" cstate="print"/>
          <a:srcRect r="33333" b="-7536"/>
          <a:stretch>
            <a:fillRect/>
          </a:stretch>
        </p:blipFill>
        <p:spPr bwMode="auto">
          <a:xfrm>
            <a:off x="304800" y="4495800"/>
            <a:ext cx="8312727" cy="1143000"/>
          </a:xfrm>
          <a:prstGeom prst="rect">
            <a:avLst/>
          </a:prstGeom>
          <a:noFill/>
          <a:ln w="9525">
            <a:noFill/>
            <a:miter lim="800000"/>
            <a:headEnd/>
            <a:tailEnd/>
          </a:ln>
        </p:spPr>
      </p:pic>
      <p:sp>
        <p:nvSpPr>
          <p:cNvPr id="4" name="Title 1"/>
          <p:cNvSpPr txBox="1">
            <a:spLocks/>
          </p:cNvSpPr>
          <p:nvPr/>
        </p:nvSpPr>
        <p:spPr>
          <a:xfrm>
            <a:off x="381000" y="762000"/>
            <a:ext cx="42672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Error</a:t>
            </a: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Distribution Aug 2015</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smtClean="0">
                <a:hlinkClick r:id="rId4"/>
              </a:rPr>
              <a:t>https://developer.android.com/about/dashboards/index.html</a:t>
            </a:r>
            <a:endParaRPr lang="en-US" smtClean="0"/>
          </a:p>
          <a:p>
            <a:endParaRPr lang="en-US"/>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5</a:t>
            </a:fld>
            <a:endParaRPr lang="en-US"/>
          </a:p>
        </p:txBody>
      </p:sp>
    </p:spTree>
    <p:extLst>
      <p:ext uri="{BB962C8B-B14F-4D97-AF65-F5344CB8AC3E}">
        <p14:creationId xmlns="" xmlns:p14="http://schemas.microsoft.com/office/powerpoint/2010/main" val="532300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5</a:t>
            </a:r>
          </a:p>
        </p:txBody>
      </p:sp>
      <p:sp>
        <p:nvSpPr>
          <p:cNvPr id="3" name="Subtitle 2"/>
          <p:cNvSpPr>
            <a:spLocks noGrp="1"/>
          </p:cNvSpPr>
          <p:nvPr>
            <p:ph type="subTitle" idx="1"/>
          </p:nvPr>
        </p:nvSpPr>
        <p:spPr/>
        <p:txBody>
          <a:bodyPr/>
          <a:lstStyle/>
          <a:p>
            <a:r>
              <a:rPr lang="en-US" smtClean="0"/>
              <a:t>Toasting</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Screenshot - 9_1_2015 , 1_46_21 PM.png"/>
          <p:cNvPicPr>
            <a:picLocks noGrp="1" noChangeAspect="1"/>
          </p:cNvPicPr>
          <p:nvPr isPhoto="1"/>
        </p:nvPicPr>
        <p:blipFill>
          <a:blip r:embed="rId3" cstate="print"/>
          <a:srcRect l="22500" t="11587" r="38333" b="39979"/>
          <a:stretch>
            <a:fillRect/>
          </a:stretch>
        </p:blipFill>
        <p:spPr bwMode="auto">
          <a:xfrm>
            <a:off x="228600" y="914400"/>
            <a:ext cx="8644759" cy="5334000"/>
          </a:xfrm>
          <a:prstGeom prst="rect">
            <a:avLst/>
          </a:prstGeom>
          <a:noFill/>
          <a:ln w="9525">
            <a:noFill/>
            <a:miter lim="800000"/>
            <a:headEnd/>
            <a:tailEnd/>
          </a:ln>
        </p:spPr>
      </p:pic>
      <p:sp>
        <p:nvSpPr>
          <p:cNvPr id="4" name="Title 1"/>
          <p:cNvSpPr txBox="1">
            <a:spLocks/>
          </p:cNvSpPr>
          <p:nvPr/>
        </p:nvSpPr>
        <p:spPr>
          <a:xfrm>
            <a:off x="457200" y="2286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Change </a:t>
            </a:r>
            <a:r>
              <a:rPr kumimoji="0" lang="en-US" sz="3600" b="0" i="0" u="none" strike="noStrike" kern="1200" cap="none" spc="0" normalizeH="0" noProof="0" smtClean="0">
                <a:ln>
                  <a:noFill/>
                </a:ln>
                <a:solidFill>
                  <a:schemeClr val="tx1"/>
                </a:solidFill>
                <a:effectLst/>
                <a:uLnTx/>
                <a:uFillTx/>
                <a:latin typeface="+mj-lt"/>
                <a:ea typeface="+mj-ea"/>
                <a:cs typeface="+mj-cs"/>
              </a:rPr>
              <a:t>onOptionsSelectedItem Method</a:t>
            </a:r>
            <a:endParaRPr kumimoji="0" lang="en-US" sz="3600" b="0" i="0" u="none" strike="noStrike" kern="1200" cap="none" spc="0" normalizeH="0" baseline="0" noProof="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0"/>
            <a:ext cx="8229600" cy="1143000"/>
          </a:xfrm>
        </p:spPr>
        <p:txBody>
          <a:bodyPr/>
          <a:lstStyle/>
          <a:p>
            <a:r>
              <a:rPr lang="en-US" smtClean="0"/>
              <a:t>Lab 5 Changes to Lab 4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 to Import</a:t>
            </a:r>
          </a:p>
          <a:p>
            <a:pPr fontAlgn="auto">
              <a:spcAft>
                <a:spcPts val="0"/>
              </a:spcAft>
              <a:buFont typeface="Arial" pitchFamily="34" charset="0"/>
              <a:buNone/>
              <a:defRPr/>
            </a:pPr>
            <a:r>
              <a:rPr lang="en-US" smtClean="0"/>
              <a:t>import android.widget.Toast;</a:t>
            </a:r>
          </a:p>
          <a:p>
            <a:pPr fontAlgn="auto">
              <a:spcAft>
                <a:spcPts val="0"/>
              </a:spcAft>
              <a:buFont typeface="Arial" pitchFamily="34" charset="0"/>
              <a:buNone/>
              <a:defRPr/>
            </a:pPr>
            <a:endParaRPr lang="en-US" smtClean="0"/>
          </a:p>
          <a:p>
            <a:pPr fontAlgn="auto">
              <a:spcAft>
                <a:spcPts val="0"/>
              </a:spcAft>
              <a:defRPr/>
            </a:pPr>
            <a:r>
              <a:rPr lang="en-US" smtClean="0"/>
              <a:t>REMOVE – int Lines</a:t>
            </a:r>
          </a:p>
          <a:p>
            <a:pPr fontAlgn="auto">
              <a:spcAft>
                <a:spcPts val="0"/>
              </a:spcAft>
              <a:buFont typeface="Arial" pitchFamily="34" charset="0"/>
              <a:buNone/>
              <a:defRPr/>
            </a:pPr>
            <a:endParaRPr lang="en-US" smtClean="0"/>
          </a:p>
          <a:p>
            <a:pPr fontAlgn="auto">
              <a:spcAft>
                <a:spcPts val="0"/>
              </a:spcAft>
              <a:buFont typeface="Arial" pitchFamily="34" charset="0"/>
              <a:buChar char="•"/>
              <a:defRPr/>
            </a:pPr>
            <a:r>
              <a:rPr lang="en-US" smtClean="0"/>
              <a:t>ADD THESE LINES</a:t>
            </a:r>
          </a:p>
          <a:p>
            <a:pPr fontAlgn="auto">
              <a:spcAft>
                <a:spcPts val="0"/>
              </a:spcAft>
              <a:buFont typeface="Arial" pitchFamily="34" charset="0"/>
              <a:buNone/>
              <a:defRPr/>
            </a:pPr>
            <a:endParaRPr lang="en-US" smtClean="0"/>
          </a:p>
          <a:p>
            <a:pPr fontAlgn="auto">
              <a:spcAft>
                <a:spcPts val="0"/>
              </a:spcAft>
              <a:buFont typeface="Arial" pitchFamily="34" charset="0"/>
              <a:buNone/>
              <a:defRPr/>
            </a:pPr>
            <a:r>
              <a:rPr lang="en-US" sz="2600" smtClean="0"/>
              <a:t>Toast toast = Toast.makeText(this, "Created !!!",  </a:t>
            </a:r>
            <a:br>
              <a:rPr lang="en-US" sz="2600" smtClean="0"/>
            </a:br>
            <a:r>
              <a:rPr lang="en-US" sz="2600" smtClean="0"/>
              <a:t>                                                                 Toast.LENGTH_LONG);</a:t>
            </a:r>
          </a:p>
          <a:p>
            <a:pPr fontAlgn="auto">
              <a:spcAft>
                <a:spcPts val="0"/>
              </a:spcAft>
              <a:buFont typeface="Arial" pitchFamily="34" charset="0"/>
              <a:buNone/>
              <a:defRPr/>
            </a:pPr>
            <a:r>
              <a:rPr lang="en-US" sz="2600" smtClean="0"/>
              <a:t>toast.show();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Screenshot - 9_1_2015 , 1_46_45 PM.png"/>
          <p:cNvPicPr>
            <a:picLocks noGrp="1" noChangeAspect="1"/>
          </p:cNvPicPr>
          <p:nvPr isPhoto="1"/>
        </p:nvPicPr>
        <p:blipFill>
          <a:blip r:embed="rId3" cstate="print"/>
          <a:srcRect/>
          <a:stretch>
            <a:fillRect/>
          </a:stretch>
        </p:blipFill>
        <p:spPr bwMode="auto">
          <a:xfrm>
            <a:off x="6334936" y="990600"/>
            <a:ext cx="2470855" cy="4351445"/>
          </a:xfrm>
          <a:prstGeom prst="rect">
            <a:avLst/>
          </a:prstGeom>
          <a:noFill/>
          <a:ln w="9525">
            <a:noFill/>
            <a:miter lim="800000"/>
            <a:headEnd/>
            <a:tailEnd/>
          </a:ln>
        </p:spPr>
      </p:pic>
      <p:pic>
        <p:nvPicPr>
          <p:cNvPr id="3" name="Picture 1" descr="Screenshot - 9_1_2015 , 1_46_34 PM.png"/>
          <p:cNvPicPr>
            <a:picLocks noGrp="1" noChangeAspect="1"/>
          </p:cNvPicPr>
          <p:nvPr isPhoto="1"/>
        </p:nvPicPr>
        <p:blipFill>
          <a:blip r:embed="rId4" cstate="print"/>
          <a:srcRect/>
          <a:stretch>
            <a:fillRect/>
          </a:stretch>
        </p:blipFill>
        <p:spPr bwMode="auto">
          <a:xfrm>
            <a:off x="3429000" y="1066800"/>
            <a:ext cx="2414587" cy="4114800"/>
          </a:xfrm>
          <a:prstGeom prst="rect">
            <a:avLst/>
          </a:prstGeom>
          <a:noFill/>
          <a:ln w="9525">
            <a:noFill/>
            <a:miter lim="800000"/>
            <a:headEnd/>
            <a:tailEnd/>
          </a:ln>
        </p:spPr>
      </p:pic>
      <p:pic>
        <p:nvPicPr>
          <p:cNvPr id="4" name="Picture 1" descr="Screenshot - 9_1_2015 , 1_34_46 PM.png"/>
          <p:cNvPicPr>
            <a:picLocks noGrp="1" noChangeAspect="1"/>
          </p:cNvPicPr>
          <p:nvPr isPhoto="1"/>
        </p:nvPicPr>
        <p:blipFill>
          <a:blip r:embed="rId5" cstate="print"/>
          <a:srcRect l="68333" t="-35"/>
          <a:stretch>
            <a:fillRect/>
          </a:stretch>
        </p:blipFill>
        <p:spPr bwMode="auto">
          <a:xfrm>
            <a:off x="228600" y="1066800"/>
            <a:ext cx="2656145" cy="4191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6</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creenshot - 9_1_2015 , 1_47_48 PM.png"/>
          <p:cNvPicPr>
            <a:picLocks noGrp="1" noChangeAspect="1"/>
          </p:cNvPicPr>
          <p:nvPr isPhoto="1"/>
        </p:nvPicPr>
        <p:blipFill>
          <a:blip r:embed="rId3" cstate="print"/>
          <a:srcRect/>
          <a:stretch>
            <a:fillRect/>
          </a:stretch>
        </p:blipFill>
        <p:spPr bwMode="auto">
          <a:xfrm>
            <a:off x="0" y="992188"/>
            <a:ext cx="9144000" cy="4873625"/>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Adding DEBUG Breakpoint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Screenshot - 9_1_2015 , 1_48_52 PM.png"/>
          <p:cNvPicPr>
            <a:picLocks noGrp="1" noChangeAspect="1"/>
          </p:cNvPicPr>
          <p:nvPr isPhoto="1"/>
        </p:nvPicPr>
        <p:blipFill>
          <a:blip r:embed="rId3" cstate="print"/>
          <a:srcRect/>
          <a:stretch>
            <a:fillRect/>
          </a:stretch>
        </p:blipFill>
        <p:spPr bwMode="auto">
          <a:xfrm>
            <a:off x="473075" y="0"/>
            <a:ext cx="8197850" cy="6858000"/>
          </a:xfrm>
          <a:prstGeom prst="rect">
            <a:avLst/>
          </a:prstGeom>
          <a:noFill/>
          <a:ln w="9525">
            <a:noFill/>
            <a:miter lim="800000"/>
            <a:headEnd/>
            <a:tailEnd/>
          </a:ln>
        </p:spPr>
      </p:pic>
      <p:sp>
        <p:nvSpPr>
          <p:cNvPr id="3" name="Title 1"/>
          <p:cNvSpPr txBox="1">
            <a:spLocks/>
          </p:cNvSpPr>
          <p:nvPr/>
        </p:nvSpPr>
        <p:spPr>
          <a:xfrm>
            <a:off x="3352800" y="38100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Debug Mode Screenshot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Screenshot - 9_1_2015 , 1_49_15 PM.png"/>
          <p:cNvPicPr>
            <a:picLocks noGrp="1" noChangeAspect="1"/>
          </p:cNvPicPr>
          <p:nvPr isPhoto="1"/>
        </p:nvPicPr>
        <p:blipFill>
          <a:blip r:embed="rId3" cstate="print"/>
          <a:srcRect/>
          <a:stretch>
            <a:fillRect/>
          </a:stretch>
        </p:blipFill>
        <p:spPr bwMode="auto">
          <a:xfrm>
            <a:off x="0" y="2181225"/>
            <a:ext cx="9144000" cy="2495550"/>
          </a:xfrm>
          <a:prstGeom prst="rect">
            <a:avLst/>
          </a:prstGeom>
          <a:noFill/>
          <a:ln w="9525">
            <a:noFill/>
            <a:miter lim="800000"/>
            <a:headEnd/>
            <a:tailEnd/>
          </a:ln>
        </p:spPr>
      </p:pic>
      <p:sp>
        <p:nvSpPr>
          <p:cNvPr id="3" name="Title 1"/>
          <p:cNvSpPr txBox="1">
            <a:spLocks/>
          </p:cNvSpPr>
          <p:nvPr/>
        </p:nvSpPr>
        <p:spPr>
          <a:xfrm>
            <a:off x="1981200" y="6858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Stopping the Debbuger</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Eclipse plugin, another view in Eclipse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58</a:t>
            </a:fld>
            <a:endParaRPr lang="en-US"/>
          </a:p>
        </p:txBody>
      </p:sp>
    </p:spTree>
    <p:extLst>
      <p:ext uri="{BB962C8B-B14F-4D97-AF65-F5344CB8AC3E}">
        <p14:creationId xmlns="" xmlns:p14="http://schemas.microsoft.com/office/powerpoint/2010/main" val="1711310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59</a:t>
            </a:fld>
            <a:endParaRPr lang="en-US"/>
          </a:p>
        </p:txBody>
      </p:sp>
    </p:spTree>
    <p:extLst>
      <p:ext uri="{BB962C8B-B14F-4D97-AF65-F5344CB8AC3E}">
        <p14:creationId xmlns="" xmlns:p14="http://schemas.microsoft.com/office/powerpoint/2010/main" val="3033869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mtClean="0"/>
              <a:t>Screen Densities as of August 2015</a:t>
            </a:r>
            <a:endParaRPr lang="en-US" dirty="0" smtClean="0"/>
          </a:p>
        </p:txBody>
      </p:sp>
      <p:pic>
        <p:nvPicPr>
          <p:cNvPr id="3" name="Picture 2"/>
          <p:cNvPicPr>
            <a:picLocks noChangeAspect="1" noChangeArrowheads="1"/>
          </p:cNvPicPr>
          <p:nvPr/>
        </p:nvPicPr>
        <p:blipFill>
          <a:blip r:embed="rId3" cstate="print"/>
          <a:srcRect/>
          <a:stretch>
            <a:fillRect/>
          </a:stretch>
        </p:blipFill>
        <p:spPr bwMode="auto">
          <a:xfrm>
            <a:off x="427039" y="1057276"/>
            <a:ext cx="8031162" cy="5473066"/>
          </a:xfrm>
          <a:prstGeom prst="rect">
            <a:avLst/>
          </a:prstGeom>
          <a:noFill/>
          <a:ln w="9525">
            <a:noFill/>
            <a:miter lim="800000"/>
            <a:headEnd/>
            <a:tailEnd/>
          </a:ln>
        </p:spPr>
      </p:pic>
      <p:sp>
        <p:nvSpPr>
          <p:cNvPr id="6" name="Rectangle 5"/>
          <p:cNvSpPr/>
          <p:nvPr/>
        </p:nvSpPr>
        <p:spPr>
          <a:xfrm>
            <a:off x="1524000" y="838200"/>
            <a:ext cx="6324600" cy="307777"/>
          </a:xfrm>
          <a:prstGeom prst="rect">
            <a:avLst/>
          </a:prstGeom>
        </p:spPr>
        <p:txBody>
          <a:bodyPr wrap="square">
            <a:spAutoFit/>
          </a:bodyPr>
          <a:lstStyle/>
          <a:p>
            <a:r>
              <a:rPr lang="en-US" sz="1400" smtClean="0"/>
              <a:t>~120dpi     ~160dpi        ~240dpi       ~320dpi      ~480dpi       ~640dpi</a:t>
            </a:r>
            <a:endParaRPr lang="en-US" sz="140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6</a:t>
            </a:fld>
            <a:endParaRPr lang="en-US"/>
          </a:p>
        </p:txBody>
      </p:sp>
    </p:spTree>
    <p:extLst>
      <p:ext uri="{BB962C8B-B14F-4D97-AF65-F5344CB8AC3E}">
        <p14:creationId xmlns="" xmlns:p14="http://schemas.microsoft.com/office/powerpoint/2010/main" val="305320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Lab 7</a:t>
            </a:r>
            <a:endParaRPr lang="en-US"/>
          </a:p>
        </p:txBody>
      </p:sp>
      <p:sp>
        <p:nvSpPr>
          <p:cNvPr id="5" name="Subtitle 4"/>
          <p:cNvSpPr>
            <a:spLocks noGrp="1"/>
          </p:cNvSpPr>
          <p:nvPr>
            <p:ph type="subTitle" idx="1"/>
          </p:nvPr>
        </p:nvSpPr>
        <p:spPr/>
        <p:txBody>
          <a:bodyPr/>
          <a:lstStyle/>
          <a:p>
            <a:r>
              <a:rPr lang="en-US" smtClean="0"/>
              <a:t>Adding Button and OnClickEvent</a:t>
            </a:r>
            <a:endParaRPr lang="en-US"/>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Screenshot - 9_1_2015 , 1_49_43 PM.png"/>
          <p:cNvPicPr>
            <a:picLocks noGrp="1" noChangeAspect="1"/>
          </p:cNvPicPr>
          <p:nvPr isPhoto="1"/>
        </p:nvPicPr>
        <p:blipFill>
          <a:blip r:embed="rId3" cstate="print"/>
          <a:srcRect/>
          <a:stretch>
            <a:fillRect/>
          </a:stretch>
        </p:blipFill>
        <p:spPr bwMode="auto">
          <a:xfrm>
            <a:off x="0" y="1682750"/>
            <a:ext cx="9144000" cy="4870450"/>
          </a:xfrm>
          <a:prstGeom prst="rect">
            <a:avLst/>
          </a:prstGeom>
          <a:noFill/>
          <a:ln w="9525">
            <a:noFill/>
            <a:miter lim="800000"/>
            <a:headEnd/>
            <a:tailEnd/>
          </a:ln>
        </p:spPr>
      </p:pic>
      <p:sp>
        <p:nvSpPr>
          <p:cNvPr id="3" name="Title 2"/>
          <p:cNvSpPr>
            <a:spLocks noGrp="1"/>
          </p:cNvSpPr>
          <p:nvPr>
            <p:ph type="title"/>
          </p:nvPr>
        </p:nvSpPr>
        <p:spPr>
          <a:xfrm>
            <a:off x="457200" y="152400"/>
            <a:ext cx="8229600" cy="1143000"/>
          </a:xfrm>
        </p:spPr>
        <p:txBody>
          <a:bodyPr/>
          <a:lstStyle/>
          <a:p>
            <a:r>
              <a:rPr lang="en-US" sz="3200" smtClean="0"/>
              <a:t>On Activity_main.xml  - 1</a:t>
            </a:r>
            <a:br>
              <a:rPr lang="en-US" sz="3200" smtClean="0"/>
            </a:br>
            <a:r>
              <a:rPr lang="en-US" sz="3200" smtClean="0"/>
              <a:t>add a button and change properties to </a:t>
            </a:r>
            <a:r>
              <a:rPr lang="en-US" sz="3200" smtClean="0">
                <a:solidFill>
                  <a:srgbClr val="00B0F0"/>
                </a:solidFill>
              </a:rPr>
              <a:t>Submit</a:t>
            </a:r>
            <a:endParaRPr lang="en-US" sz="3200">
              <a:solidFill>
                <a:srgbClr val="00B0F0"/>
              </a:solidFill>
            </a:endParaRP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Screenshot - 9_1_2015 , 1_50_12 PM.png"/>
          <p:cNvPicPr>
            <a:picLocks noGrp="1" noChangeAspect="1"/>
          </p:cNvPicPr>
          <p:nvPr isPhoto="1"/>
        </p:nvPicPr>
        <p:blipFill>
          <a:blip r:embed="rId3" cstate="print"/>
          <a:srcRect/>
          <a:stretch>
            <a:fillRect/>
          </a:stretch>
        </p:blipFill>
        <p:spPr bwMode="auto">
          <a:xfrm>
            <a:off x="0" y="0"/>
            <a:ext cx="9144000" cy="3716337"/>
          </a:xfrm>
          <a:prstGeom prst="rect">
            <a:avLst/>
          </a:prstGeom>
          <a:noFill/>
          <a:ln w="9525">
            <a:noFill/>
            <a:miter lim="800000"/>
            <a:headEnd/>
            <a:tailEnd/>
          </a:ln>
        </p:spPr>
      </p:pic>
      <p:pic>
        <p:nvPicPr>
          <p:cNvPr id="3" name="Picture 1" descr="Screenshot - 9_1_2015 , 1_50_40 PM.png"/>
          <p:cNvPicPr>
            <a:picLocks noGrp="1" noChangeAspect="1"/>
          </p:cNvPicPr>
          <p:nvPr isPhoto="1"/>
        </p:nvPicPr>
        <p:blipFill>
          <a:blip r:embed="rId4" cstate="print"/>
          <a:srcRect/>
          <a:stretch>
            <a:fillRect/>
          </a:stretch>
        </p:blipFill>
        <p:spPr bwMode="auto">
          <a:xfrm>
            <a:off x="0" y="3660775"/>
            <a:ext cx="9144000" cy="3197225"/>
          </a:xfrm>
          <a:prstGeom prst="rect">
            <a:avLst/>
          </a:prstGeom>
          <a:noFill/>
          <a:ln w="9525">
            <a:noFill/>
            <a:miter lim="800000"/>
            <a:headEnd/>
            <a:tailEnd/>
          </a:ln>
        </p:spPr>
      </p:pic>
      <p:sp>
        <p:nvSpPr>
          <p:cNvPr id="4" name="Title 2"/>
          <p:cNvSpPr txBox="1">
            <a:spLocks/>
          </p:cNvSpPr>
          <p:nvPr/>
        </p:nvSpPr>
        <p:spPr>
          <a:xfrm>
            <a:off x="2438400" y="76200"/>
            <a:ext cx="8229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On Activity_main.xml  - 2</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Screenshot - 9_1_2015 , 2_06_33 PM.png"/>
          <p:cNvPicPr>
            <a:picLocks noGrp="1" noChangeAspect="1"/>
          </p:cNvPicPr>
          <p:nvPr isPhoto="1"/>
        </p:nvPicPr>
        <p:blipFill>
          <a:blip r:embed="rId3" cstate="print"/>
          <a:srcRect/>
          <a:stretch>
            <a:fillRect/>
          </a:stretch>
        </p:blipFill>
        <p:spPr bwMode="auto">
          <a:xfrm>
            <a:off x="0" y="1011238"/>
            <a:ext cx="9144000" cy="4835525"/>
          </a:xfrm>
          <a:prstGeom prst="rect">
            <a:avLst/>
          </a:prstGeom>
          <a:noFill/>
          <a:ln w="9525">
            <a:noFill/>
            <a:miter lim="800000"/>
            <a:headEnd/>
            <a:tailEnd/>
          </a:ln>
        </p:spPr>
      </p:pic>
      <p:sp>
        <p:nvSpPr>
          <p:cNvPr id="4" name="Title 2"/>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Create a new Java Class</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pic>
        <p:nvPicPr>
          <p:cNvPr id="5" name="Picture 1" descr="Screenshot - 9_1_2015 , 2_07_03 PM.png"/>
          <p:cNvPicPr>
            <a:picLocks noGrp="1" noChangeAspect="1"/>
          </p:cNvPicPr>
          <p:nvPr isPhoto="1"/>
        </p:nvPicPr>
        <p:blipFill>
          <a:blip r:embed="rId4" cstate="print"/>
          <a:srcRect/>
          <a:stretch>
            <a:fillRect/>
          </a:stretch>
        </p:blipFill>
        <p:spPr bwMode="auto">
          <a:xfrm>
            <a:off x="2743200" y="4191000"/>
            <a:ext cx="4648200" cy="219175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648915D5-F7A9-4C10-8AB7-6A4A72AC4783}"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Screenshot - 9_1_2015 , 2_08_28 PM.png"/>
          <p:cNvPicPr>
            <a:picLocks noGrp="1" noChangeAspect="1"/>
          </p:cNvPicPr>
          <p:nvPr isPhoto="1"/>
        </p:nvPicPr>
        <p:blipFill>
          <a:blip r:embed="rId3" cstate="print"/>
          <a:srcRect/>
          <a:stretch>
            <a:fillRect/>
          </a:stretch>
        </p:blipFill>
        <p:spPr bwMode="auto">
          <a:xfrm>
            <a:off x="0" y="733425"/>
            <a:ext cx="9144000" cy="538956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OnCreate Method</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New OnCreate Method</a:t>
            </a:r>
            <a:endParaRPr lang="en-US"/>
          </a:p>
        </p:txBody>
      </p:sp>
      <p:sp>
        <p:nvSpPr>
          <p:cNvPr id="3" name="Content Placeholder 2"/>
          <p:cNvSpPr>
            <a:spLocks noGrp="1"/>
          </p:cNvSpPr>
          <p:nvPr>
            <p:ph idx="1"/>
          </p:nvPr>
        </p:nvSpPr>
        <p:spPr>
          <a:xfrm>
            <a:off x="457200" y="1219200"/>
            <a:ext cx="8229600" cy="4525963"/>
          </a:xfrm>
        </p:spPr>
        <p:txBody>
          <a:bodyPr/>
          <a:lstStyle/>
          <a:p>
            <a:pPr>
              <a:buNone/>
            </a:pPr>
            <a:r>
              <a:rPr lang="en-US" sz="1200" smtClean="0"/>
              <a:t>package com.example.helloandroid;</a:t>
            </a:r>
          </a:p>
          <a:p>
            <a:pPr>
              <a:buNone/>
            </a:pPr>
            <a:endParaRPr lang="en-US" sz="1200" smtClean="0"/>
          </a:p>
          <a:p>
            <a:pPr>
              <a:buNone/>
            </a:pPr>
            <a:r>
              <a:rPr lang="en-US" sz="1200" smtClean="0"/>
              <a:t>import android.app.Activity;</a:t>
            </a:r>
          </a:p>
          <a:p>
            <a:pPr>
              <a:buNone/>
            </a:pPr>
            <a:r>
              <a:rPr lang="en-US" sz="1200" smtClean="0"/>
              <a:t>import android.os.Bundle;</a:t>
            </a:r>
          </a:p>
          <a:p>
            <a:pPr>
              <a:buNone/>
            </a:pPr>
            <a:r>
              <a:rPr lang="en-US" sz="1200" smtClean="0"/>
              <a:t>import android.os.StrictMode;</a:t>
            </a:r>
          </a:p>
          <a:p>
            <a:pPr>
              <a:buNone/>
            </a:pPr>
            <a:r>
              <a:rPr lang="en-US" sz="1200" smtClean="0"/>
              <a:t>import android.util.Log;</a:t>
            </a:r>
          </a:p>
          <a:p>
            <a:pPr>
              <a:buNone/>
            </a:pPr>
            <a:r>
              <a:rPr lang="en-US" sz="1200" smtClean="0"/>
              <a:t>import android.view.Menu;</a:t>
            </a:r>
          </a:p>
          <a:p>
            <a:pPr>
              <a:buNone/>
            </a:pPr>
            <a:r>
              <a:rPr lang="en-US" sz="1200" smtClean="0"/>
              <a:t>import android.view.MenuItem;</a:t>
            </a:r>
          </a:p>
          <a:p>
            <a:pPr>
              <a:buNone/>
            </a:pPr>
            <a:r>
              <a:rPr lang="en-US" sz="1200" smtClean="0"/>
              <a:t>import android.widget.Button;</a:t>
            </a:r>
          </a:p>
          <a:p>
            <a:pPr>
              <a:buNone/>
            </a:pPr>
            <a:r>
              <a:rPr lang="en-US" sz="1200" smtClean="0"/>
              <a:t>import android.widget.TextView;</a:t>
            </a:r>
          </a:p>
          <a:p>
            <a:pPr>
              <a:buNone/>
            </a:pPr>
            <a:r>
              <a:rPr lang="en-US" sz="1200" smtClean="0"/>
              <a:t>import android.widget.Toast;</a:t>
            </a:r>
            <a:br>
              <a:rPr lang="en-US" sz="1200" smtClean="0"/>
            </a:br>
            <a:endParaRPr lang="en-US" sz="1200" smtClean="0"/>
          </a:p>
          <a:p>
            <a:pPr>
              <a:buNone/>
            </a:pPr>
            <a:r>
              <a:rPr lang="en-US" sz="1200" smtClean="0"/>
              <a:t>public class MainActivity extends AppCompatActivity {</a:t>
            </a:r>
          </a:p>
          <a:p>
            <a:pPr>
              <a:buNone/>
            </a:pPr>
            <a:r>
              <a:rPr lang="en-US" sz="1200" smtClean="0"/>
              <a:t>    TextView textView;</a:t>
            </a:r>
          </a:p>
          <a:p>
            <a:pPr>
              <a:buNone/>
            </a:pPr>
            <a:r>
              <a:rPr lang="en-US" sz="1200" smtClean="0"/>
              <a:t>    Button ourButton;</a:t>
            </a:r>
          </a:p>
          <a:p>
            <a:pPr>
              <a:buNone/>
            </a:pPr>
            <a:r>
              <a:rPr lang="en-US" sz="1200" smtClean="0"/>
              <a:t>    // OVER WRITE OnCreate Method in LAB 7</a:t>
            </a:r>
          </a:p>
          <a:p>
            <a:pPr>
              <a:buNone/>
            </a:pPr>
            <a:r>
              <a:rPr lang="en-US" sz="1200" smtClean="0"/>
              <a:t>    @Override</a:t>
            </a:r>
          </a:p>
          <a:p>
            <a:pPr>
              <a:buNone/>
            </a:pPr>
            <a:r>
              <a:rPr lang="en-US" sz="1200" smtClean="0"/>
              <a:t>    protected void onCreate(Bundle bundle) {</a:t>
            </a:r>
          </a:p>
          <a:p>
            <a:pPr>
              <a:buNone/>
            </a:pPr>
            <a:r>
              <a:rPr lang="en-US" sz="1200" smtClean="0"/>
              <a:t>        super.onCreate(bundle);</a:t>
            </a:r>
          </a:p>
          <a:p>
            <a:pPr>
              <a:buNone/>
            </a:pPr>
            <a:r>
              <a:rPr lang="en-US" sz="1200" smtClean="0"/>
              <a:t>        setContentView(R.layout.activity_main);</a:t>
            </a:r>
          </a:p>
          <a:p>
            <a:pPr>
              <a:buNone/>
            </a:pPr>
            <a:r>
              <a:rPr lang="en-US" sz="1200" smtClean="0"/>
              <a:t>        textView = (TextView) findViewById(R.id.textView);</a:t>
            </a:r>
          </a:p>
          <a:p>
            <a:pPr>
              <a:buNone/>
            </a:pPr>
            <a:r>
              <a:rPr lang="en-US" sz="1200" smtClean="0"/>
              <a:t>        ourButton = (Button) findViewById(R.id.button);</a:t>
            </a:r>
          </a:p>
          <a:p>
            <a:pPr>
              <a:buNone/>
            </a:pPr>
            <a:r>
              <a:rPr lang="en-US" sz="1200" smtClean="0"/>
              <a:t>        ourButton.setOnClickListener(new OurOnClickListener(this));</a:t>
            </a:r>
          </a:p>
          <a:p>
            <a:pPr>
              <a:buNone/>
            </a:pPr>
            <a:r>
              <a:rPr lang="en-US" sz="1200" smtClean="0"/>
              <a:t>    }</a:t>
            </a:r>
          </a:p>
          <a:p>
            <a:pPr>
              <a:buNone/>
            </a:pPr>
            <a:r>
              <a:rPr lang="en-US" sz="1200" smtClean="0"/>
              <a:t>...</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Screenshot - 9_1_2015 , 2_09_06 PM.png"/>
          <p:cNvPicPr>
            <a:picLocks noGrp="1" noChangeAspect="1"/>
          </p:cNvPicPr>
          <p:nvPr isPhoto="1"/>
        </p:nvPicPr>
        <p:blipFill>
          <a:blip r:embed="rId3" cstate="print"/>
          <a:srcRect b="9756"/>
          <a:stretch>
            <a:fillRect/>
          </a:stretch>
        </p:blipFill>
        <p:spPr bwMode="auto">
          <a:xfrm>
            <a:off x="0" y="990600"/>
            <a:ext cx="9144000" cy="5638800"/>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OurOnClickListener</a:t>
            </a:r>
            <a:r>
              <a:rPr kumimoji="0" lang="en-US" sz="4400" b="0" i="0" u="none" strike="noStrike" kern="1200" cap="none" spc="0" normalizeH="0" noProof="0" smtClean="0">
                <a:ln>
                  <a:noFill/>
                </a:ln>
                <a:solidFill>
                  <a:schemeClr val="tx1"/>
                </a:solidFill>
                <a:effectLst/>
                <a:uLnTx/>
                <a:uFillTx/>
                <a:latin typeface="+mj-lt"/>
                <a:ea typeface="+mj-ea"/>
                <a:cs typeface="+mj-cs"/>
              </a:rPr>
              <a:t> Class</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NEW CLASS CREATED IN LAB 7</a:t>
            </a:r>
          </a:p>
        </p:txBody>
      </p:sp>
      <p:sp>
        <p:nvSpPr>
          <p:cNvPr id="3" name="Content Placeholder 2"/>
          <p:cNvSpPr>
            <a:spLocks noGrp="1"/>
          </p:cNvSpPr>
          <p:nvPr>
            <p:ph idx="1"/>
          </p:nvPr>
        </p:nvSpPr>
        <p:spPr>
          <a:xfrm>
            <a:off x="457200" y="990600"/>
            <a:ext cx="8229600" cy="4525963"/>
          </a:xfrm>
        </p:spPr>
        <p:txBody>
          <a:bodyPr/>
          <a:lstStyle/>
          <a:p>
            <a:pPr>
              <a:buNone/>
            </a:pPr>
            <a:r>
              <a:rPr lang="en-US" sz="1400" smtClean="0"/>
              <a:t>package com.example.helloandroid;</a:t>
            </a:r>
          </a:p>
          <a:p>
            <a:pPr>
              <a:buNone/>
            </a:pPr>
            <a:r>
              <a:rPr lang="en-US" sz="1400" smtClean="0"/>
              <a:t>import android.view.View;</a:t>
            </a:r>
          </a:p>
          <a:p>
            <a:pPr>
              <a:buNone/>
            </a:pPr>
            <a:r>
              <a:rPr lang="en-US" sz="1400" smtClean="0"/>
              <a:t>import android.view.View.OnClickListener;</a:t>
            </a:r>
          </a:p>
          <a:p>
            <a:pPr>
              <a:buNone/>
            </a:pPr>
            <a:r>
              <a:rPr lang="en-US" sz="1400" smtClean="0"/>
              <a:t>public class OurOnClickListener implements OnClickListener {</a:t>
            </a:r>
          </a:p>
          <a:p>
            <a:pPr>
              <a:buNone/>
            </a:pPr>
            <a:endParaRPr lang="en-US" sz="1400" smtClean="0"/>
          </a:p>
          <a:p>
            <a:pPr>
              <a:buNone/>
            </a:pPr>
            <a:r>
              <a:rPr lang="en-US" sz="1400" smtClean="0"/>
              <a:t>MainActivity caller;</a:t>
            </a:r>
          </a:p>
          <a:p>
            <a:pPr>
              <a:buNone/>
            </a:pPr>
            <a:r>
              <a:rPr lang="en-US" sz="1400" smtClean="0"/>
              <a:t>private int count;</a:t>
            </a:r>
          </a:p>
          <a:p>
            <a:pPr>
              <a:buNone/>
            </a:pPr>
            <a:endParaRPr lang="en-US" sz="1400" smtClean="0"/>
          </a:p>
          <a:p>
            <a:pPr>
              <a:buNone/>
            </a:pPr>
            <a:r>
              <a:rPr lang="en-US" sz="1400" smtClean="0"/>
              <a:t>public OurOnClickListener(MainActivity activity) {</a:t>
            </a:r>
          </a:p>
          <a:p>
            <a:pPr lvl="1">
              <a:buNone/>
            </a:pPr>
            <a:r>
              <a:rPr lang="en-US" sz="1000" smtClean="0"/>
              <a:t>this.caller = activity;</a:t>
            </a:r>
          </a:p>
          <a:p>
            <a:pPr lvl="1">
              <a:buNone/>
            </a:pPr>
            <a:r>
              <a:rPr lang="en-US" sz="1000" smtClean="0"/>
              <a:t>this.count = 0;</a:t>
            </a:r>
          </a:p>
          <a:p>
            <a:pPr>
              <a:buNone/>
            </a:pPr>
            <a:r>
              <a:rPr lang="en-US" sz="1400" smtClean="0"/>
              <a:t>}</a:t>
            </a:r>
          </a:p>
          <a:p>
            <a:pPr>
              <a:buNone/>
            </a:pPr>
            <a:endParaRPr lang="en-US" sz="1400" smtClean="0"/>
          </a:p>
          <a:p>
            <a:pPr>
              <a:buNone/>
            </a:pPr>
            <a:r>
              <a:rPr lang="en-US" sz="1400" smtClean="0"/>
              <a:t>@Override</a:t>
            </a:r>
          </a:p>
          <a:p>
            <a:pPr>
              <a:buNone/>
            </a:pPr>
            <a:r>
              <a:rPr lang="en-US" sz="1400" smtClean="0"/>
              <a:t>public void onClick(View v) {</a:t>
            </a:r>
          </a:p>
          <a:p>
            <a:pPr lvl="1">
              <a:buNone/>
            </a:pPr>
            <a:r>
              <a:rPr lang="en-US" sz="1000" smtClean="0"/>
              <a:t>count++;</a:t>
            </a:r>
          </a:p>
          <a:p>
            <a:pPr lvl="1">
              <a:buNone/>
            </a:pPr>
            <a:r>
              <a:rPr lang="en-US" sz="1000" smtClean="0"/>
              <a:t>String countstr = Integer.toString(count);</a:t>
            </a:r>
          </a:p>
          <a:p>
            <a:pPr lvl="1">
              <a:buNone/>
            </a:pPr>
            <a:r>
              <a:rPr lang="en-US" sz="1000" smtClean="0"/>
              <a:t>caller.textView.setText("Clicked " + countstr + " times");</a:t>
            </a:r>
          </a:p>
          <a:p>
            <a:pPr>
              <a:buNone/>
            </a:pPr>
            <a:r>
              <a:rPr lang="en-US" sz="1400" smtClean="0"/>
              <a:t>}</a:t>
            </a:r>
          </a:p>
          <a:p>
            <a:pPr>
              <a:buNone/>
            </a:pPr>
            <a:endParaRPr lang="en-US" sz="1400" smtClean="0"/>
          </a:p>
          <a:p>
            <a:pPr>
              <a:buNone/>
            </a:pPr>
            <a:r>
              <a:rPr lang="en-US" sz="1400" smtClean="0"/>
              <a:t>}</a:t>
            </a:r>
          </a:p>
          <a:p>
            <a:pPr>
              <a:buNone/>
            </a:pPr>
            <a:endParaRPr lang="en-US" sz="140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Important Files</a:t>
            </a:r>
            <a:endParaRPr lang="en-US" dirty="0"/>
          </a:p>
        </p:txBody>
      </p:sp>
      <p:sp>
        <p:nvSpPr>
          <p:cNvPr id="5" name="Content Placeholder 4"/>
          <p:cNvSpPr>
            <a:spLocks noGrp="1"/>
          </p:cNvSpPr>
          <p:nvPr>
            <p:ph idx="1"/>
            <p:custDataLst>
              <p:tags r:id="rId3"/>
            </p:custDataLst>
          </p:nvPr>
        </p:nvSpPr>
        <p:spPr/>
        <p:txBody>
          <a:bodyPr>
            <a:noAutofit/>
          </a:bodyPr>
          <a:lstStyle/>
          <a:p>
            <a:pPr marL="457200" indent="-457200">
              <a:buFont typeface="+mj-lt"/>
              <a:buAutoNum type="arabicPeriod"/>
            </a:pPr>
            <a:r>
              <a:rPr lang="en-US" sz="2000" smtClean="0"/>
              <a:t>src/</a:t>
            </a:r>
            <a:r>
              <a:rPr lang="en-US" sz="2000" b="1" smtClean="0"/>
              <a:t>MainActivity.java</a:t>
            </a:r>
            <a:endParaRPr lang="en-US" sz="2000" b="1" dirty="0" smtClean="0"/>
          </a:p>
          <a:p>
            <a:pPr marL="914400" lvl="1" indent="-457200">
              <a:buFont typeface="+mj-lt"/>
              <a:buAutoNum type="arabicPeriod"/>
            </a:pPr>
            <a:r>
              <a:rPr lang="en-US" sz="2000" dirty="0" smtClean="0"/>
              <a:t>Activity which is started when </a:t>
            </a:r>
            <a:r>
              <a:rPr lang="en-US" sz="2000" smtClean="0"/>
              <a:t>app executes</a:t>
            </a:r>
          </a:p>
          <a:p>
            <a:pPr marL="457200" indent="-457200">
              <a:buFont typeface="+mj-lt"/>
              <a:buAutoNum type="arabicPeriod"/>
            </a:pPr>
            <a:r>
              <a:rPr lang="en-US" sz="2000" smtClean="0"/>
              <a:t>gen/</a:t>
            </a:r>
            <a:r>
              <a:rPr lang="en-US" sz="2000" b="1" smtClean="0"/>
              <a:t>R.java</a:t>
            </a:r>
            <a:r>
              <a:rPr lang="en-US" sz="2000" smtClean="0"/>
              <a:t>    </a:t>
            </a:r>
            <a:r>
              <a:rPr lang="en-US" sz="2000" smtClean="0">
                <a:solidFill>
                  <a:srgbClr val="FF0000"/>
                </a:solidFill>
              </a:rPr>
              <a:t>(DO NOT MODIFY!)</a:t>
            </a:r>
          </a:p>
          <a:p>
            <a:pPr marL="914400" lvl="1" indent="-457200">
              <a:buFont typeface="+mj-lt"/>
              <a:buAutoNum type="arabicPeriod"/>
            </a:pPr>
            <a:r>
              <a:rPr lang="en-US" sz="2000" smtClean="0"/>
              <a:t>Auto-generated, auto-updated file with identifiers from main.xml, strings.xml, and elsewhere</a:t>
            </a:r>
            <a:endParaRPr lang="en-US" sz="2400" dirty="0" smtClean="0"/>
          </a:p>
          <a:p>
            <a:pPr marL="457200" indent="-457200">
              <a:buFont typeface="+mj-lt"/>
              <a:buAutoNum type="arabicPeriod"/>
            </a:pPr>
            <a:r>
              <a:rPr lang="en-US" sz="2000" smtClean="0"/>
              <a:t>res/layout/</a:t>
            </a:r>
            <a:r>
              <a:rPr lang="en-US" sz="2000" b="1" smtClean="0"/>
              <a:t>activity_main.xml</a:t>
            </a:r>
            <a:endParaRPr lang="en-US" sz="2000" b="1" dirty="0" smtClean="0"/>
          </a:p>
          <a:p>
            <a:pPr marL="914400" lvl="1" indent="-457200">
              <a:buFont typeface="+mj-lt"/>
              <a:buAutoNum type="arabicPeriod"/>
            </a:pPr>
            <a:r>
              <a:rPr lang="en-US" sz="2000" dirty="0" smtClean="0"/>
              <a:t>Defines &amp; lays out widgets for the activity</a:t>
            </a:r>
          </a:p>
          <a:p>
            <a:pPr marL="457200" indent="-457200">
              <a:buFont typeface="+mj-lt"/>
              <a:buAutoNum type="arabicPeriod"/>
            </a:pPr>
            <a:r>
              <a:rPr lang="en-US" sz="2000" dirty="0" smtClean="0"/>
              <a:t>res/values/</a:t>
            </a:r>
            <a:r>
              <a:rPr lang="en-US" sz="2000" b="1" dirty="0" smtClean="0"/>
              <a:t>strings.xml</a:t>
            </a:r>
          </a:p>
          <a:p>
            <a:pPr marL="914400" lvl="1" indent="-457200">
              <a:buFont typeface="+mj-lt"/>
              <a:buAutoNum type="arabicPeriod"/>
            </a:pPr>
            <a:r>
              <a:rPr lang="en-US" sz="2000" dirty="0" smtClean="0"/>
              <a:t>String constants used by app</a:t>
            </a:r>
          </a:p>
          <a:p>
            <a:pPr marL="457200" indent="-457200">
              <a:buFont typeface="+mj-lt"/>
              <a:buAutoNum type="arabicPeriod"/>
            </a:pPr>
            <a:r>
              <a:rPr lang="en-US" sz="2000" b="1" smtClean="0"/>
              <a:t>AndroidManifest.xml</a:t>
            </a:r>
            <a:endParaRPr lang="en-US" sz="2000" b="1" dirty="0" smtClean="0"/>
          </a:p>
          <a:p>
            <a:pPr marL="914400" lvl="1" indent="-457200">
              <a:buFont typeface="+mj-lt"/>
              <a:buAutoNum type="arabicPeriod"/>
            </a:pPr>
            <a:r>
              <a:rPr lang="en-US" sz="2000" dirty="0" smtClean="0"/>
              <a:t>Declares all the app’s components</a:t>
            </a:r>
          </a:p>
          <a:p>
            <a:pPr marL="914400" lvl="1" indent="-457200">
              <a:buFont typeface="+mj-lt"/>
              <a:buAutoNum type="arabicPeriod"/>
            </a:pPr>
            <a:r>
              <a:rPr lang="en-US" sz="2000" dirty="0" smtClean="0"/>
              <a:t>Names libraries app needs to be linked against</a:t>
            </a:r>
          </a:p>
          <a:p>
            <a:pPr marL="914400" lvl="1" indent="-457200">
              <a:buFont typeface="+mj-lt"/>
              <a:buAutoNum type="arabicPeriod"/>
            </a:pPr>
            <a:r>
              <a:rPr lang="en-US" sz="2000" dirty="0" smtClean="0"/>
              <a:t>Identifies permissions the app expects to be granted</a:t>
            </a:r>
            <a:endParaRPr lang="en-US" sz="2000" dirty="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68</a:t>
            </a:fld>
            <a:endParaRPr lang="en-US"/>
          </a:p>
        </p:txBody>
      </p:sp>
    </p:spTree>
    <p:custDataLst>
      <p:tags r:id="rId1"/>
    </p:custDataLst>
    <p:extLst>
      <p:ext uri="{BB962C8B-B14F-4D97-AF65-F5344CB8AC3E}">
        <p14:creationId xmlns="" xmlns:p14="http://schemas.microsoft.com/office/powerpoint/2010/main" val="12315378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76200"/>
            <a:ext cx="8229600" cy="1143000"/>
          </a:xfrm>
        </p:spPr>
        <p:txBody>
          <a:bodyPr/>
          <a:lstStyle/>
          <a:p>
            <a:r>
              <a:rPr lang="en-US" smtClean="0"/>
              <a:t>1   -   </a:t>
            </a:r>
            <a:r>
              <a:rPr lang="en-US" smtClean="0"/>
              <a:t>src/</a:t>
            </a:r>
            <a:r>
              <a:rPr lang="en-US" b="1" smtClean="0"/>
              <a:t>MainActivity.java</a:t>
            </a:r>
            <a:endParaRPr lang="en-US" b="1" dirty="0" smtClean="0"/>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smtClean="0"/>
              <a:t>package com.example.helloworld;</a:t>
            </a:r>
          </a:p>
          <a:p>
            <a:pPr>
              <a:buNone/>
            </a:pPr>
            <a:endParaRPr lang="en-US" sz="1050" smtClean="0"/>
          </a:p>
          <a:p>
            <a:pPr>
              <a:buNone/>
            </a:pPr>
            <a:r>
              <a:rPr lang="en-US" sz="1050" smtClean="0"/>
              <a:t>import android.support.v7.app.AppCompatActivity;</a:t>
            </a:r>
          </a:p>
          <a:p>
            <a:pPr>
              <a:buNone/>
            </a:pPr>
            <a:r>
              <a:rPr lang="en-US" sz="1050" smtClean="0"/>
              <a:t>import android.os.Bundle;</a:t>
            </a:r>
          </a:p>
          <a:p>
            <a:pPr>
              <a:buNone/>
            </a:pPr>
            <a:r>
              <a:rPr lang="en-US" sz="1050" smtClean="0"/>
              <a:t>import android.view.Menu;</a:t>
            </a:r>
          </a:p>
          <a:p>
            <a:pPr>
              <a:buNone/>
            </a:pPr>
            <a:r>
              <a:rPr lang="en-US" sz="1050" smtClean="0"/>
              <a:t>import android.view.MenuItem;</a:t>
            </a:r>
          </a:p>
          <a:p>
            <a:pPr>
              <a:buNone/>
            </a:pPr>
            <a:endParaRPr lang="en-US" sz="1050" smtClean="0"/>
          </a:p>
          <a:p>
            <a:pPr>
              <a:buNone/>
            </a:pPr>
            <a:r>
              <a:rPr lang="en-US" sz="1050" smtClean="0"/>
              <a:t>public class MainActivity extends AppCompatActivity {</a:t>
            </a:r>
          </a:p>
          <a:p>
            <a:pPr>
              <a:buNone/>
            </a:pPr>
            <a:endParaRPr lang="en-US" sz="1050" smtClean="0"/>
          </a:p>
          <a:p>
            <a:pPr>
              <a:buNone/>
            </a:pPr>
            <a:r>
              <a:rPr lang="en-US" sz="1050" smtClean="0"/>
              <a:t>    @Override</a:t>
            </a:r>
          </a:p>
          <a:p>
            <a:pPr>
              <a:buNone/>
            </a:pPr>
            <a:r>
              <a:rPr lang="en-US" sz="1050" smtClean="0"/>
              <a:t>    protected void onCreate(Bundle savedInstanceState) {</a:t>
            </a:r>
          </a:p>
          <a:p>
            <a:pPr>
              <a:buNone/>
            </a:pPr>
            <a:r>
              <a:rPr lang="en-US" sz="1050" smtClean="0"/>
              <a:t>        super.onCreate(savedInstanceState);</a:t>
            </a:r>
          </a:p>
          <a:p>
            <a:pPr>
              <a:buNone/>
            </a:pPr>
            <a:r>
              <a:rPr lang="en-US" sz="1050" smtClean="0"/>
              <a:t>        setContentView(R.layout.activity_main);</a:t>
            </a:r>
          </a:p>
          <a:p>
            <a:pPr>
              <a:buNone/>
            </a:pPr>
            <a:r>
              <a:rPr lang="en-US" sz="1050" smtClean="0"/>
              <a:t>    }</a:t>
            </a:r>
          </a:p>
          <a:p>
            <a:pPr>
              <a:buNone/>
            </a:pPr>
            <a:endParaRPr lang="en-US" sz="1050" smtClean="0"/>
          </a:p>
          <a:p>
            <a:pPr>
              <a:buNone/>
            </a:pPr>
            <a:r>
              <a:rPr lang="en-US" sz="1050" smtClean="0"/>
              <a:t>    @Override</a:t>
            </a:r>
          </a:p>
          <a:p>
            <a:pPr>
              <a:buNone/>
            </a:pPr>
            <a:r>
              <a:rPr lang="en-US" sz="1050" smtClean="0"/>
              <a:t>    public boolean onCreateOptionsMenu(Menu menu) {</a:t>
            </a:r>
          </a:p>
          <a:p>
            <a:pPr>
              <a:buNone/>
            </a:pPr>
            <a:r>
              <a:rPr lang="en-US" sz="1050" smtClean="0"/>
              <a:t>        // Inflate the menu; this adds items to the action bar if it is present.</a:t>
            </a:r>
          </a:p>
          <a:p>
            <a:pPr>
              <a:buNone/>
            </a:pPr>
            <a:r>
              <a:rPr lang="en-US" sz="1050" smtClean="0"/>
              <a:t>        getMenuInflater().inflate(R.menu.menu_main, menu);</a:t>
            </a:r>
          </a:p>
          <a:p>
            <a:pPr>
              <a:buNone/>
            </a:pPr>
            <a:r>
              <a:rPr lang="en-US" sz="1050" smtClean="0"/>
              <a:t>        return true;</a:t>
            </a:r>
          </a:p>
          <a:p>
            <a:pPr>
              <a:buNone/>
            </a:pPr>
            <a:r>
              <a:rPr lang="en-US" sz="1050" smtClean="0"/>
              <a:t>    </a:t>
            </a:r>
            <a:r>
              <a:rPr lang="en-US" sz="1050" smtClean="0"/>
              <a:t>}</a:t>
            </a:r>
            <a:endParaRPr lang="en-US" sz="105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69</a:t>
            </a:fld>
            <a:endParaRPr lang="en-US"/>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smtClean="0"/>
          </a:p>
          <a:p>
            <a:pPr>
              <a:buNone/>
            </a:pPr>
            <a:r>
              <a:rPr lang="en-US" sz="1100" smtClean="0"/>
              <a:t>    @Override</a:t>
            </a:r>
          </a:p>
          <a:p>
            <a:pPr>
              <a:buNone/>
            </a:pPr>
            <a:r>
              <a:rPr lang="en-US" sz="1100" smtClean="0"/>
              <a:t>    public boolean onOptionsItemSelected(MenuItem item) {</a:t>
            </a:r>
          </a:p>
          <a:p>
            <a:pPr>
              <a:buNone/>
            </a:pPr>
            <a:r>
              <a:rPr lang="en-US" sz="1100" smtClean="0"/>
              <a:t>        // Handle action bar item clicks here. The action bar will</a:t>
            </a:r>
          </a:p>
          <a:p>
            <a:pPr>
              <a:buNone/>
            </a:pPr>
            <a:r>
              <a:rPr lang="en-US" sz="1100" smtClean="0"/>
              <a:t>        // automatically handle clicks on the Home/Up button, so long</a:t>
            </a:r>
          </a:p>
          <a:p>
            <a:pPr>
              <a:buNone/>
            </a:pPr>
            <a:r>
              <a:rPr lang="en-US" sz="1100" smtClean="0"/>
              <a:t>        // as you specify a parent activity in AndroidManifest.xml.</a:t>
            </a:r>
          </a:p>
          <a:p>
            <a:pPr>
              <a:buNone/>
            </a:pPr>
            <a:r>
              <a:rPr lang="en-US" sz="1100" smtClean="0"/>
              <a:t>        int id = item.getItemId();</a:t>
            </a:r>
          </a:p>
          <a:p>
            <a:pPr>
              <a:buNone/>
            </a:pPr>
            <a:endParaRPr lang="en-US" sz="1100" smtClean="0"/>
          </a:p>
          <a:p>
            <a:pPr>
              <a:buNone/>
            </a:pPr>
            <a:r>
              <a:rPr lang="en-US" sz="1100" smtClean="0"/>
              <a:t>        //noinspection SimplifiableIfStatement</a:t>
            </a:r>
          </a:p>
          <a:p>
            <a:pPr>
              <a:buNone/>
            </a:pPr>
            <a:r>
              <a:rPr lang="en-US" sz="1100" smtClean="0"/>
              <a:t>        if (id == R.id.action_settings) {</a:t>
            </a:r>
          </a:p>
          <a:p>
            <a:pPr>
              <a:buNone/>
            </a:pPr>
            <a:r>
              <a:rPr lang="en-US" sz="1100" smtClean="0"/>
              <a:t>            return true;</a:t>
            </a:r>
          </a:p>
          <a:p>
            <a:pPr>
              <a:buNone/>
            </a:pPr>
            <a:r>
              <a:rPr lang="en-US" sz="1100" smtClean="0"/>
              <a:t>        }</a:t>
            </a:r>
          </a:p>
          <a:p>
            <a:pPr>
              <a:buNone/>
            </a:pPr>
            <a:endParaRPr lang="en-US" sz="1100" smtClean="0"/>
          </a:p>
          <a:p>
            <a:pPr>
              <a:buNone/>
            </a:pPr>
            <a:r>
              <a:rPr lang="en-US" sz="1100" smtClean="0"/>
              <a:t>        return super.onOptionsItemSelected(item);</a:t>
            </a:r>
          </a:p>
          <a:p>
            <a:pPr>
              <a:buNone/>
            </a:pPr>
            <a:r>
              <a:rPr lang="en-US" sz="1100" smtClean="0"/>
              <a:t>    }</a:t>
            </a:r>
          </a:p>
          <a:p>
            <a:pPr>
              <a:buNone/>
            </a:pPr>
            <a:r>
              <a:rPr lang="en-US" sz="1100" smtClean="0"/>
              <a:t>}</a:t>
            </a:r>
            <a:endParaRPr lang="en-US" sz="1100" dirty="0" smtClean="0"/>
          </a:p>
        </p:txBody>
      </p:sp>
    </p:spTree>
    <p:custDataLst>
      <p:tags r:id="rId1"/>
    </p:custDataLst>
    <p:extLst>
      <p:ext uri="{BB962C8B-B14F-4D97-AF65-F5344CB8AC3E}">
        <p14:creationId xmlns="" xmlns:p14="http://schemas.microsoft.com/office/powerpoint/2010/main" val="1427028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Android Runtime</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2   -   gen/</a:t>
            </a:r>
            <a:r>
              <a:rPr lang="en-US" b="1" smtClean="0"/>
              <a:t>R.java</a:t>
            </a:r>
            <a:endParaRPr lang="en-US" b="1" dirty="0" smtClean="0"/>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t>
            </a:r>
            <a:r>
              <a:rPr lang="en-US" sz="1200" smtClean="0"/>
              <a:t>and </a:t>
            </a:r>
            <a:r>
              <a:rPr lang="en-US" sz="1200" smtClean="0"/>
              <a:t>elsewhere</a:t>
            </a:r>
          </a:p>
          <a:p>
            <a:endParaRPr lang="en-US" sz="1200" smtClean="0"/>
          </a:p>
          <a:p>
            <a:r>
              <a:rPr lang="en-US" sz="1200" i="1" smtClean="0"/>
              <a:t>/* AUTO-GENERATED FILE. DO NOT MODIFY.</a:t>
            </a:r>
            <a:br>
              <a:rPr lang="en-US" sz="1200" i="1" smtClean="0"/>
            </a:br>
            <a:r>
              <a:rPr lang="en-US" sz="1200" i="1" smtClean="0"/>
              <a:t>*</a:t>
            </a:r>
            <a:br>
              <a:rPr lang="en-US" sz="1200" i="1" smtClean="0"/>
            </a:br>
            <a:r>
              <a:rPr lang="en-US" sz="1200" i="1" smtClean="0"/>
              <a:t>* This class was automatically generated by the</a:t>
            </a:r>
            <a:br>
              <a:rPr lang="en-US" sz="1200" i="1" smtClean="0"/>
            </a:br>
            <a:r>
              <a:rPr lang="en-US" sz="1200" i="1" smtClean="0"/>
              <a:t>* aapt tool from the resource data it found. It</a:t>
            </a:r>
            <a:br>
              <a:rPr lang="en-US" sz="1200" i="1" smtClean="0"/>
            </a:br>
            <a:r>
              <a:rPr lang="en-US" sz="1200" i="1" smtClean="0"/>
              <a:t>* should not be modified by hand.</a:t>
            </a:r>
            <a:br>
              <a:rPr lang="en-US" sz="1200" i="1" smtClean="0"/>
            </a:br>
            <a:r>
              <a:rPr lang="en-US" sz="1200" i="1" smtClean="0"/>
              <a:t>*/</a:t>
            </a:r>
            <a:br>
              <a:rPr lang="en-US" sz="1200" i="1" smtClean="0"/>
            </a:br>
            <a:r>
              <a:rPr lang="en-US" sz="1200" i="1" smtClean="0"/>
              <a:t/>
            </a:r>
            <a:br>
              <a:rPr lang="en-US" sz="1200" i="1" smtClean="0"/>
            </a:br>
            <a:r>
              <a:rPr lang="en-US" sz="1200" b="1" smtClean="0"/>
              <a:t>package </a:t>
            </a:r>
            <a:r>
              <a:rPr lang="en-US" sz="1200" smtClean="0"/>
              <a:t>com.example.helloworld;</a:t>
            </a:r>
            <a:br>
              <a:rPr lang="en-US" sz="1200" smtClean="0"/>
            </a:br>
            <a:r>
              <a:rPr lang="en-US" sz="1200" smtClean="0"/>
              <a:t/>
            </a:r>
            <a:br>
              <a:rPr lang="en-US" sz="1200" smtClean="0"/>
            </a:br>
            <a:r>
              <a:rPr lang="en-US" sz="1200" b="1" smtClean="0"/>
              <a:t>public final class </a:t>
            </a:r>
            <a:r>
              <a:rPr lang="en-US" sz="1200" smtClean="0"/>
              <a:t>R {</a:t>
            </a:r>
            <a:br>
              <a:rPr lang="en-US" sz="1200" smtClean="0"/>
            </a:br>
            <a:r>
              <a:rPr lang="en-US" sz="1200" b="1" smtClean="0"/>
              <a:t>public static final class </a:t>
            </a:r>
            <a:r>
              <a:rPr lang="en-US" sz="1200" smtClean="0"/>
              <a:t>anim {</a:t>
            </a:r>
            <a:br>
              <a:rPr lang="en-US" sz="1200" smtClean="0"/>
            </a:br>
            <a:r>
              <a:rPr lang="en-US" sz="1200" b="1" smtClean="0"/>
              <a:t>public static final int </a:t>
            </a:r>
            <a:r>
              <a:rPr lang="en-US" sz="1200" b="1" i="1" smtClean="0"/>
              <a:t>abc_fade_in</a:t>
            </a:r>
            <a:r>
              <a:rPr lang="en-US" sz="1200" smtClean="0"/>
              <a:t>=0x7f050000;</a:t>
            </a:r>
            <a:br>
              <a:rPr lang="en-US" sz="1200" smtClean="0"/>
            </a:br>
            <a:r>
              <a:rPr lang="en-US" sz="1200" b="1" smtClean="0"/>
              <a:t>public static final int </a:t>
            </a:r>
            <a:r>
              <a:rPr lang="en-US" sz="1200" b="1" i="1" smtClean="0"/>
              <a:t>abc_fade_out</a:t>
            </a:r>
            <a:r>
              <a:rPr lang="en-US" sz="1200" smtClean="0"/>
              <a:t>=0x7f050001;</a:t>
            </a:r>
            <a:br>
              <a:rPr lang="en-US" sz="1200" smtClean="0"/>
            </a:br>
            <a:r>
              <a:rPr lang="en-US" sz="1200" b="1" smtClean="0"/>
              <a:t>public static final int </a:t>
            </a:r>
            <a:r>
              <a:rPr lang="en-US" sz="1200" b="1" i="1" smtClean="0"/>
              <a:t>abc_grow_fade_in_from_bottom</a:t>
            </a:r>
            <a:r>
              <a:rPr lang="en-US" sz="1200" smtClean="0"/>
              <a:t>=0x7f050002;</a:t>
            </a:r>
            <a:br>
              <a:rPr lang="en-US" sz="1200" smtClean="0"/>
            </a:br>
            <a:r>
              <a:rPr lang="en-US" sz="1200" b="1" smtClean="0"/>
              <a:t>public static final int </a:t>
            </a:r>
            <a:r>
              <a:rPr lang="en-US" sz="1200" b="1" i="1" smtClean="0"/>
              <a:t>abc_popup_enter</a:t>
            </a:r>
            <a:r>
              <a:rPr lang="en-US" sz="1200" smtClean="0"/>
              <a:t>=0x7f050003;</a:t>
            </a:r>
            <a:br>
              <a:rPr lang="en-US" sz="1200" smtClean="0"/>
            </a:br>
            <a:r>
              <a:rPr lang="en-US" sz="1200" b="1" smtClean="0"/>
              <a:t>public static final int </a:t>
            </a:r>
            <a:r>
              <a:rPr lang="en-US" sz="1200" b="1" i="1" smtClean="0"/>
              <a:t>abc_popup_exit</a:t>
            </a:r>
            <a:r>
              <a:rPr lang="en-US" sz="1200" smtClean="0"/>
              <a:t>=0x7f050004;</a:t>
            </a:r>
            <a:br>
              <a:rPr lang="en-US" sz="1200" smtClean="0"/>
            </a:br>
            <a:r>
              <a:rPr lang="en-US" sz="1200" b="1" smtClean="0"/>
              <a:t>public static final int </a:t>
            </a:r>
            <a:r>
              <a:rPr lang="en-US" sz="1200" b="1" i="1" smtClean="0"/>
              <a:t>abc_shrink_fade_out_from_bottom</a:t>
            </a:r>
            <a:r>
              <a:rPr lang="en-US" sz="1200" smtClean="0"/>
              <a:t>=0x7f050005;</a:t>
            </a:r>
            <a:br>
              <a:rPr lang="en-US" sz="1200" smtClean="0"/>
            </a:br>
            <a:r>
              <a:rPr lang="en-US" sz="1200" b="1" smtClean="0"/>
              <a:t>public static final int </a:t>
            </a:r>
            <a:r>
              <a:rPr lang="en-US" sz="1200" b="1" i="1" smtClean="0"/>
              <a:t>abc_slide_in_bottom</a:t>
            </a:r>
            <a:r>
              <a:rPr lang="en-US" sz="1200" smtClean="0"/>
              <a:t>=0x7f050006;</a:t>
            </a:r>
            <a:br>
              <a:rPr lang="en-US" sz="1200" smtClean="0"/>
            </a:br>
            <a:r>
              <a:rPr lang="en-US" sz="1200" b="1" smtClean="0"/>
              <a:t>public static final int </a:t>
            </a:r>
            <a:r>
              <a:rPr lang="en-US" sz="1200" b="1" i="1" smtClean="0"/>
              <a:t>abc_slide_in_top</a:t>
            </a:r>
            <a:r>
              <a:rPr lang="en-US" sz="1200" smtClean="0"/>
              <a:t>=0x7f050007;</a:t>
            </a:r>
            <a:br>
              <a:rPr lang="en-US" sz="1200" smtClean="0"/>
            </a:br>
            <a:r>
              <a:rPr lang="en-US" sz="1200" b="1" smtClean="0"/>
              <a:t>public static final int </a:t>
            </a:r>
            <a:r>
              <a:rPr lang="en-US" sz="1200" b="1" i="1" smtClean="0"/>
              <a:t>abc_slide_out_bottom</a:t>
            </a:r>
            <a:r>
              <a:rPr lang="en-US" sz="1200" smtClean="0"/>
              <a:t>=0x7f050008;</a:t>
            </a:r>
            <a:br>
              <a:rPr lang="en-US" sz="1200" smtClean="0"/>
            </a:br>
            <a:r>
              <a:rPr lang="en-US" sz="1200" b="1" smtClean="0"/>
              <a:t>public static final int </a:t>
            </a:r>
            <a:r>
              <a:rPr lang="en-US" sz="1200" b="1" i="1" smtClean="0"/>
              <a:t>abc_slide_out_top</a:t>
            </a:r>
            <a:r>
              <a:rPr lang="en-US" sz="1200" smtClean="0"/>
              <a:t>=0x7f050009;</a:t>
            </a:r>
            <a:br>
              <a:rPr lang="en-US" sz="1200" smtClean="0"/>
            </a:br>
            <a:r>
              <a:rPr lang="en-US" sz="1200" smtClean="0"/>
              <a:t>}</a:t>
            </a:r>
            <a:br>
              <a:rPr lang="en-US" sz="1200" smtClean="0"/>
            </a:br>
            <a:r>
              <a:rPr lang="en-US" sz="1200" b="1" smtClean="0"/>
              <a:t>public static final class </a:t>
            </a:r>
            <a:r>
              <a:rPr lang="en-US" sz="1200" smtClean="0"/>
              <a:t>attr {</a:t>
            </a:r>
            <a:br>
              <a:rPr lang="en-US" sz="1200" smtClean="0"/>
            </a:br>
            <a:r>
              <a:rPr lang="en-US" sz="1200" i="1" smtClean="0"/>
              <a:t>/** &lt;p&gt;Must be a reference to another resource, in the form "&lt;code&gt;@[+][&lt;i&gt;package&lt;/i&gt;:]&lt;i&gt;type&lt;/i&gt;:&lt;i&gt;name&lt;/i&gt;&lt;/code&gt;"</a:t>
            </a:r>
            <a:br>
              <a:rPr lang="en-US" sz="1200" i="1" smtClean="0"/>
            </a:br>
            <a:r>
              <a:rPr lang="en-US" sz="1200" i="1" smtClean="0"/>
              <a:t>or to a theme attribute in the form "&lt;code&gt;?[&lt;i&gt;package&lt;/i&gt;:][&lt;i&gt;type&lt;/i&gt;:]&lt;i&gt;name&lt;/i&gt;&lt;/code&gt;".</a:t>
            </a:r>
            <a:endParaRPr lang="en-US" sz="12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70</a:t>
            </a:fld>
            <a:endParaRPr lang="en-US"/>
          </a:p>
        </p:txBody>
      </p:sp>
      <p:sp>
        <p:nvSpPr>
          <p:cNvPr id="8" name="TextBox 7"/>
          <p:cNvSpPr txBox="1"/>
          <p:nvPr>
            <p:custDataLst>
              <p:tags r:id="rId5"/>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 xmlns:p14="http://schemas.microsoft.com/office/powerpoint/2010/main" val="14108299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   </a:t>
            </a:r>
            <a:r>
              <a:rPr lang="en-US" smtClean="0"/>
              <a:t>res/layout/activity_main.xml</a:t>
            </a:r>
            <a:endParaRPr lang="en-US" dirty="0"/>
          </a:p>
        </p:txBody>
      </p:sp>
      <p:sp>
        <p:nvSpPr>
          <p:cNvPr id="3" name="Content Placeholder 2"/>
          <p:cNvSpPr>
            <a:spLocks noGrp="1"/>
          </p:cNvSpPr>
          <p:nvPr>
            <p:ph idx="1"/>
          </p:nvPr>
        </p:nvSpPr>
        <p:spPr>
          <a:xfrm>
            <a:off x="457200" y="1295400"/>
            <a:ext cx="8229600" cy="5181600"/>
          </a:xfrm>
        </p:spPr>
        <p:txBody>
          <a:bodyPr/>
          <a:lstStyle/>
          <a:p>
            <a:pPr>
              <a:buNone/>
            </a:pPr>
            <a:r>
              <a:rPr lang="en-US" sz="1200" smtClean="0"/>
              <a:t>&lt;</a:t>
            </a:r>
            <a:r>
              <a:rPr lang="en-US" sz="1200" smtClean="0"/>
              <a:t>RelativeLayout xmlns:android="http://schemas.android.com/apk/res/android"</a:t>
            </a:r>
          </a:p>
          <a:p>
            <a:pPr>
              <a:buNone/>
            </a:pPr>
            <a:r>
              <a:rPr lang="en-US" sz="1200" smtClean="0"/>
              <a:t>    xmlns:tools="http://schemas.android.com/tools" android:layout_width="match_parent"</a:t>
            </a:r>
          </a:p>
          <a:p>
            <a:pPr>
              <a:buNone/>
            </a:pPr>
            <a:r>
              <a:rPr lang="en-US" sz="1200" smtClean="0"/>
              <a:t>    android:layout_height="match_parent" android:paddingLeft="@dimen/activity_horizontal_margin"</a:t>
            </a:r>
          </a:p>
          <a:p>
            <a:pPr>
              <a:buNone/>
            </a:pPr>
            <a:r>
              <a:rPr lang="en-US" sz="1200" smtClean="0"/>
              <a:t>    android:paddingRight="@dimen/activity_horizontal_margin"</a:t>
            </a:r>
          </a:p>
          <a:p>
            <a:pPr>
              <a:buNone/>
            </a:pPr>
            <a:r>
              <a:rPr lang="en-US" sz="1200" smtClean="0"/>
              <a:t>    android:paddingTop="@dimen/activity_vertical_margin"</a:t>
            </a:r>
          </a:p>
          <a:p>
            <a:pPr>
              <a:buNone/>
            </a:pPr>
            <a:r>
              <a:rPr lang="en-US" sz="1200" smtClean="0"/>
              <a:t>    android:paddingBottom="@dimen/activity_vertical_margin" tools:context=".MainActivity"&gt;</a:t>
            </a:r>
          </a:p>
          <a:p>
            <a:pPr>
              <a:buNone/>
            </a:pPr>
            <a:endParaRPr lang="en-US" sz="1200" smtClean="0"/>
          </a:p>
          <a:p>
            <a:pPr>
              <a:buNone/>
            </a:pPr>
            <a:r>
              <a:rPr lang="en-US" sz="1200" smtClean="0"/>
              <a:t>    &lt;TextView android:text="@string/hello_world" android:layout_width="wrap_content"</a:t>
            </a:r>
          </a:p>
          <a:p>
            <a:pPr>
              <a:buNone/>
            </a:pPr>
            <a:r>
              <a:rPr lang="en-US" sz="1200" smtClean="0"/>
              <a:t>        android:layout_height="wrap_content"</a:t>
            </a:r>
          </a:p>
          <a:p>
            <a:pPr>
              <a:buNone/>
            </a:pPr>
            <a:r>
              <a:rPr lang="en-US" sz="1200" smtClean="0"/>
              <a:t>        android:id="@+id/textView" /&gt;</a:t>
            </a:r>
          </a:p>
          <a:p>
            <a:pPr>
              <a:buNone/>
            </a:pPr>
            <a:endParaRPr lang="en-US" sz="1200" smtClean="0"/>
          </a:p>
          <a:p>
            <a:pPr>
              <a:buNone/>
            </a:pPr>
            <a:r>
              <a:rPr lang="en-US" sz="1200" smtClean="0"/>
              <a:t>    &lt;Button</a:t>
            </a:r>
          </a:p>
          <a:p>
            <a:pPr>
              <a:buNone/>
            </a:pPr>
            <a:r>
              <a:rPr lang="en-US" sz="1200" smtClean="0"/>
              <a:t>        android:layout_width="wrap_content"</a:t>
            </a:r>
          </a:p>
          <a:p>
            <a:pPr>
              <a:buNone/>
            </a:pPr>
            <a:r>
              <a:rPr lang="en-US" sz="1200" smtClean="0"/>
              <a:t>        android:layout_height="wrap_content"</a:t>
            </a:r>
          </a:p>
          <a:p>
            <a:pPr>
              <a:buNone/>
            </a:pPr>
            <a:r>
              <a:rPr lang="en-US" sz="1200" smtClean="0"/>
              <a:t>        android:text="Submit"</a:t>
            </a:r>
          </a:p>
          <a:p>
            <a:pPr>
              <a:buNone/>
            </a:pPr>
            <a:r>
              <a:rPr lang="en-US" sz="1200" smtClean="0"/>
              <a:t>        android:id="@+id/button"</a:t>
            </a:r>
          </a:p>
          <a:p>
            <a:pPr>
              <a:buNone/>
            </a:pPr>
            <a:r>
              <a:rPr lang="en-US" sz="1200" smtClean="0"/>
              <a:t>        android:layout_below="@+id/textView"</a:t>
            </a:r>
          </a:p>
          <a:p>
            <a:pPr>
              <a:buNone/>
            </a:pPr>
            <a:r>
              <a:rPr lang="en-US" sz="1200" smtClean="0"/>
              <a:t>        android:layout_toRightOf="@+id/textView"</a:t>
            </a:r>
          </a:p>
          <a:p>
            <a:pPr>
              <a:buNone/>
            </a:pPr>
            <a:r>
              <a:rPr lang="en-US" sz="1200" smtClean="0"/>
              <a:t>        android:layout_toEndOf="@+id/textView"</a:t>
            </a:r>
          </a:p>
          <a:p>
            <a:pPr>
              <a:buNone/>
            </a:pPr>
            <a:r>
              <a:rPr lang="en-US" sz="1200" smtClean="0"/>
              <a:t>        android:layout_marginTop="68dp" /&gt;</a:t>
            </a:r>
          </a:p>
          <a:p>
            <a:pPr>
              <a:buNone/>
            </a:pPr>
            <a:endParaRPr lang="en-US" sz="1200" smtClean="0"/>
          </a:p>
          <a:p>
            <a:pPr>
              <a:buNone/>
            </a:pPr>
            <a:r>
              <a:rPr lang="en-US" sz="1200" smtClean="0"/>
              <a:t>&lt;/RelativeLayout&gt;</a:t>
            </a:r>
            <a:endParaRPr lang="en-US" sz="1200" dirty="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71</a:t>
            </a:fld>
            <a:endParaRPr lang="en-US"/>
          </a:p>
        </p:txBody>
      </p:sp>
    </p:spTree>
    <p:extLst>
      <p:ext uri="{BB962C8B-B14F-4D97-AF65-F5344CB8AC3E}">
        <p14:creationId xmlns="" xmlns:p14="http://schemas.microsoft.com/office/powerpoint/2010/main" val="4087613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contd. -  </a:t>
            </a:r>
            <a:r>
              <a:rPr lang="en-US" smtClean="0"/>
              <a:t>Layout could be complex</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57400" y="1295400"/>
            <a:ext cx="5219700" cy="53598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72</a:t>
            </a:fld>
            <a:endParaRPr lang="en-US"/>
          </a:p>
        </p:txBody>
      </p:sp>
    </p:spTree>
    <p:extLst>
      <p:ext uri="{BB962C8B-B14F-4D97-AF65-F5344CB8AC3E}">
        <p14:creationId xmlns="" xmlns:p14="http://schemas.microsoft.com/office/powerpoint/2010/main" val="4087869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smtClean="0"/>
              <a:t>3 contd.   - </a:t>
            </a:r>
            <a:r>
              <a:rPr lang="en-US" smtClean="0"/>
              <a:t> Understanding Layout</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73</a:t>
            </a:fld>
            <a:endParaRPr lang="en-US"/>
          </a:p>
        </p:txBody>
      </p:sp>
      <p:pic>
        <p:nvPicPr>
          <p:cNvPr id="97282" name="Picture 2"/>
          <p:cNvPicPr>
            <a:picLocks noChangeAspect="1" noChangeArrowheads="1"/>
          </p:cNvPicPr>
          <p:nvPr>
            <p:custDataLst>
              <p:tags r:id="rId5"/>
            </p:custDataLst>
          </p:nvPr>
        </p:nvPicPr>
        <p:blipFill>
          <a:blip r:embed="rId13"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6"/>
            </p:custDataLst>
          </p:nvPr>
        </p:nvPicPr>
        <p:blipFill>
          <a:blip r:embed="rId14"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7"/>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8"/>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9"/>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1219200" y="6400800"/>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5"/>
              </a:rPr>
              <a:t>http://developer.android.com/guide/topics/ui/index.html</a:t>
            </a:r>
            <a:endParaRPr lang="en-US" sz="1600" dirty="0"/>
          </a:p>
        </p:txBody>
      </p:sp>
    </p:spTree>
    <p:custDataLst>
      <p:tags r:id="rId1"/>
    </p:custDataLst>
    <p:extLst>
      <p:ext uri="{BB962C8B-B14F-4D97-AF65-F5344CB8AC3E}">
        <p14:creationId xmlns="" xmlns:p14="http://schemas.microsoft.com/office/powerpoint/2010/main" val="20850673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sz="3600" smtClean="0"/>
              <a:t>3  Contd  -  Available </a:t>
            </a:r>
            <a:r>
              <a:rPr lang="en-US" sz="3600" dirty="0" smtClean="0"/>
              <a:t>Layouts</a:t>
            </a:r>
            <a:endParaRPr lang="en-US" sz="3600" dirty="0"/>
          </a:p>
        </p:txBody>
      </p:sp>
      <p:pic>
        <p:nvPicPr>
          <p:cNvPr id="23554" name="Picture 2"/>
          <p:cNvPicPr>
            <a:picLocks noChangeAspect="1" noChangeArrowheads="1"/>
          </p:cNvPicPr>
          <p:nvPr>
            <p:custDataLst>
              <p:tags r:id="rId3"/>
            </p:custDataLst>
          </p:nvPr>
        </p:nvPicPr>
        <p:blipFill>
          <a:blip r:embed="rId8" cstate="print"/>
          <a:srcRect/>
          <a:stretch>
            <a:fillRect/>
          </a:stretch>
        </p:blipFill>
        <p:spPr bwMode="auto">
          <a:xfrm>
            <a:off x="457200" y="2133600"/>
            <a:ext cx="8153400" cy="3598059"/>
          </a:xfrm>
          <a:prstGeom prst="rect">
            <a:avLst/>
          </a:prstGeom>
          <a:noFill/>
          <a:ln w="9525">
            <a:noFill/>
            <a:miter lim="800000"/>
            <a:headEnd/>
            <a:tailEnd/>
          </a:ln>
        </p:spPr>
      </p:pic>
      <p:sp>
        <p:nvSpPr>
          <p:cNvPr id="4" name="TextBox 3"/>
          <p:cNvSpPr txBox="1"/>
          <p:nvPr>
            <p:custDataLst>
              <p:tags r:id="rId4"/>
            </p:custDataLst>
          </p:nvPr>
        </p:nvSpPr>
        <p:spPr>
          <a:xfrm>
            <a:off x="990600" y="6248400"/>
            <a:ext cx="7239000" cy="369332"/>
          </a:xfrm>
          <a:prstGeom prst="rect">
            <a:avLst/>
          </a:prstGeom>
          <a:noFill/>
        </p:spPr>
        <p:txBody>
          <a:bodyPr wrap="square" rtlCol="0">
            <a:spAutoFit/>
          </a:bodyPr>
          <a:lstStyle/>
          <a:p>
            <a:pPr algn="ctr"/>
            <a:r>
              <a:rPr lang="en-US" dirty="0" smtClean="0">
                <a:hlinkClick r:id="rId9"/>
              </a:rPr>
              <a:t>http://developer.android.com/resources/tutorials/views/index.html</a:t>
            </a:r>
            <a:endParaRPr lang="en-US" dirty="0"/>
          </a:p>
        </p:txBody>
      </p:sp>
      <p:sp>
        <p:nvSpPr>
          <p:cNvPr id="5" name="Slide Number Placeholder 4"/>
          <p:cNvSpPr>
            <a:spLocks noGrp="1"/>
          </p:cNvSpPr>
          <p:nvPr>
            <p:ph type="sldNum" sz="quarter" idx="12"/>
            <p:custDataLst>
              <p:tags r:id="rId5"/>
            </p:custDataLst>
          </p:nvPr>
        </p:nvSpPr>
        <p:spPr/>
        <p:txBody>
          <a:bodyPr/>
          <a:lstStyle/>
          <a:p>
            <a:fld id="{374E9322-ADF7-42DC-A84A-F7705813E879}" type="slidenum">
              <a:rPr lang="en-US" smtClean="0"/>
              <a:pPr/>
              <a:t>74</a:t>
            </a:fld>
            <a:endParaRPr lang="en-US" dirty="0"/>
          </a:p>
        </p:txBody>
      </p:sp>
    </p:spTree>
    <p:custDataLst>
      <p:tags r:id="rId1"/>
    </p:custDataLst>
    <p:extLst>
      <p:ext uri="{BB962C8B-B14F-4D97-AF65-F5344CB8AC3E}">
        <p14:creationId xmlns="" xmlns:p14="http://schemas.microsoft.com/office/powerpoint/2010/main" val="8765413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3  </a:t>
            </a:r>
            <a:r>
              <a:rPr lang="en-US" smtClean="0"/>
              <a:t>Layout and Available Widgets</a:t>
            </a:r>
            <a:endParaRPr lang="en-US" dirty="0"/>
          </a:p>
        </p:txBody>
      </p:sp>
      <p:pic>
        <p:nvPicPr>
          <p:cNvPr id="36867" name="Picture 3"/>
          <p:cNvPicPr>
            <a:picLocks noChangeAspect="1" noChangeArrowheads="1"/>
          </p:cNvPicPr>
          <p:nvPr>
            <p:custDataLst>
              <p:tags r:id="rId3"/>
            </p:custDataLst>
          </p:nvPr>
        </p:nvPicPr>
        <p:blipFill>
          <a:blip r:embed="rId9"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10"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990600" y="6488668"/>
            <a:ext cx="7239000" cy="369332"/>
          </a:xfrm>
          <a:prstGeom prst="rect">
            <a:avLst/>
          </a:prstGeom>
          <a:noFill/>
        </p:spPr>
        <p:txBody>
          <a:bodyPr wrap="square" rtlCol="0">
            <a:spAutoFit/>
          </a:bodyPr>
          <a:lstStyle/>
          <a:p>
            <a:pPr algn="ctr"/>
            <a:r>
              <a:rPr lang="en-US" dirty="0" smtClean="0">
                <a:hlinkClick r:id="rId11"/>
              </a:rPr>
              <a:t>http://developer.android.com/resources/tutorials/views/index.html</a:t>
            </a:r>
            <a:endParaRPr lang="en-US" dirty="0"/>
          </a:p>
        </p:txBody>
      </p:sp>
      <p:sp>
        <p:nvSpPr>
          <p:cNvPr id="7" name="Slide Number Placeholder 6"/>
          <p:cNvSpPr>
            <a:spLocks noGrp="1"/>
          </p:cNvSpPr>
          <p:nvPr>
            <p:ph type="sldNum" sz="quarter" idx="12"/>
            <p:custDataLst>
              <p:tags r:id="rId6"/>
            </p:custDataLst>
          </p:nvPr>
        </p:nvSpPr>
        <p:spPr/>
        <p:txBody>
          <a:bodyPr/>
          <a:lstStyle/>
          <a:p>
            <a:fld id="{374E9322-ADF7-42DC-A84A-F7705813E879}" type="slidenum">
              <a:rPr lang="en-US" smtClean="0"/>
              <a:pPr/>
              <a:t>75</a:t>
            </a:fld>
            <a:endParaRPr lang="en-US"/>
          </a:p>
        </p:txBody>
      </p:sp>
    </p:spTree>
    <p:custDataLst>
      <p:tags r:id="rId1"/>
    </p:custDataLst>
    <p:extLst>
      <p:ext uri="{BB962C8B-B14F-4D97-AF65-F5344CB8AC3E}">
        <p14:creationId xmlns="" xmlns:p14="http://schemas.microsoft.com/office/powerpoint/2010/main" val="10689245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4    -   res/values/</a:t>
            </a:r>
            <a:r>
              <a:rPr lang="en-US" b="1" smtClean="0"/>
              <a:t>strings.xml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76</a:t>
            </a:fld>
            <a:endParaRPr lang="en-US"/>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 xmlns:p14="http://schemas.microsoft.com/office/powerpoint/2010/main" val="32064639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FF"/>
                </a:solidFill>
                <a:effectLst/>
                <a:latin typeface="Menlo"/>
                <a:cs typeface="Arial" pitchFamily="34" charset="0"/>
              </a:rPr>
              <a:t>xml version=</a:t>
            </a:r>
            <a:r>
              <a:rPr kumimoji="0" lang="en-US" sz="1200" b="1" i="0" u="none" strike="noStrike" cap="none" normalizeH="0" baseline="0" smtClean="0">
                <a:ln>
                  <a:noFill/>
                </a:ln>
                <a:solidFill>
                  <a:srgbClr val="008000"/>
                </a:solidFill>
                <a:effectLst/>
                <a:latin typeface="Menlo"/>
                <a:cs typeface="Arial" pitchFamily="34" charset="0"/>
              </a:rPr>
              <a:t>"1.0" </a:t>
            </a:r>
            <a:r>
              <a:rPr kumimoji="0" lang="en-US" sz="1200" b="1" i="0" u="none" strike="noStrike" cap="none" normalizeH="0" baseline="0" smtClean="0">
                <a:ln>
                  <a:noFill/>
                </a:ln>
                <a:solidFill>
                  <a:srgbClr val="0000FF"/>
                </a:solidFill>
                <a:effectLst/>
                <a:latin typeface="Menlo"/>
                <a:cs typeface="Arial" pitchFamily="34" charset="0"/>
              </a:rPr>
              <a:t>encoding=</a:t>
            </a:r>
            <a:r>
              <a:rPr kumimoji="0" lang="en-US" sz="1200" b="1" i="0" u="none" strike="noStrike" cap="none" normalizeH="0" baseline="0" smtClean="0">
                <a:ln>
                  <a:noFill/>
                </a:ln>
                <a:solidFill>
                  <a:srgbClr val="008000"/>
                </a:solidFill>
                <a:effectLst/>
                <a:latin typeface="Menlo"/>
                <a:cs typeface="Arial" pitchFamily="34" charset="0"/>
              </a:rPr>
              <a:t>"utf-8"</a:t>
            </a:r>
            <a:r>
              <a:rPr kumimoji="0" lang="en-US" sz="1200" b="0" i="1" u="none" strike="noStrike" cap="none" normalizeH="0" baseline="0" smtClean="0">
                <a:ln>
                  <a:noFill/>
                </a:ln>
                <a:solidFill>
                  <a:srgbClr val="000000"/>
                </a:solidFill>
                <a:effectLst/>
                <a:latin typeface="Menlo"/>
                <a:cs typeface="Arial" pitchFamily="34" charset="0"/>
              </a:rPr>
              <a:t>?&gt;</a:t>
            </a:r>
            <a:br>
              <a:rPr kumimoji="0" lang="en-US" sz="1200" b="0" i="1"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manifest </a:t>
            </a:r>
            <a:r>
              <a:rPr kumimoji="0" lang="en-US" sz="1200" b="1" i="0" u="none" strike="noStrike" cap="none" normalizeH="0" baseline="0" smtClean="0">
                <a:ln>
                  <a:noFill/>
                </a:ln>
                <a:solidFill>
                  <a:srgbClr val="0000FF"/>
                </a:solidFill>
                <a:effectLst/>
                <a:latin typeface="Menlo"/>
                <a:cs typeface="Arial" pitchFamily="34" charset="0"/>
              </a:rPr>
              <a:t>xmlns:</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a:t>
            </a:r>
            <a:r>
              <a:rPr kumimoji="0" lang="en-US" sz="1200" b="1" i="0" u="none" strike="noStrike" cap="none" normalizeH="0" baseline="0" smtClean="0">
                <a:ln>
                  <a:noFill/>
                </a:ln>
                <a:solidFill>
                  <a:srgbClr val="008000"/>
                </a:solidFill>
                <a:effectLst/>
                <a:latin typeface="Menlo"/>
                <a:cs typeface="Arial" pitchFamily="34" charset="0"/>
              </a:rPr>
              <a:t>"</a:t>
            </a:r>
            <a:r>
              <a:rPr kumimoji="0" lang="en-US" sz="1200" b="1" i="0" u="none" strike="noStrike" cap="none" normalizeH="0" baseline="0" smtClean="0">
                <a:ln>
                  <a:noFill/>
                </a:ln>
                <a:solidFill>
                  <a:srgbClr val="1155CC"/>
                </a:solidFill>
                <a:effectLst/>
                <a:latin typeface="Menlo"/>
                <a:cs typeface="Arial" pitchFamily="34" charset="0"/>
                <a:hlinkClick r:id="rId7"/>
              </a:rPr>
              <a:t>http://schemas.android.com/apk/res/android</a:t>
            </a:r>
            <a:r>
              <a:rPr kumimoji="0" lang="en-US" sz="1200" b="1" i="0" u="none" strike="noStrike" cap="none" normalizeH="0" baseline="0" smtClean="0">
                <a:ln>
                  <a:noFill/>
                </a:ln>
                <a:solidFill>
                  <a:srgbClr val="008000"/>
                </a:solidFill>
                <a:effectLst/>
                <a:latin typeface="Menlo"/>
                <a:cs typeface="Arial" pitchFamily="34" charset="0"/>
              </a:rPr>
              <a:t>"</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0000FF"/>
                </a:solidFill>
                <a:effectLst/>
                <a:latin typeface="Menlo"/>
                <a:cs typeface="Arial" pitchFamily="34" charset="0"/>
              </a:rPr>
              <a:t>package=</a:t>
            </a:r>
            <a:r>
              <a:rPr kumimoji="0" lang="en-US" sz="1200" b="1" i="0" u="none" strike="noStrike" cap="none" normalizeH="0" baseline="0" smtClean="0">
                <a:ln>
                  <a:noFill/>
                </a:ln>
                <a:solidFill>
                  <a:srgbClr val="008000"/>
                </a:solidFill>
                <a:effectLst/>
                <a:latin typeface="Menlo"/>
                <a:cs typeface="Arial" pitchFamily="34" charset="0"/>
              </a:rPr>
              <a:t>"com.example.helloworld"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application</a:t>
            </a:r>
            <a:br>
              <a:rPr kumimoji="0" lang="en-US" sz="1200" b="1" i="0" u="none" strike="noStrike" cap="none" normalizeH="0" baseline="0" smtClean="0">
                <a:ln>
                  <a:noFill/>
                </a:ln>
                <a:solidFill>
                  <a:srgbClr val="00008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:allowBackup=</a:t>
            </a:r>
            <a:r>
              <a:rPr kumimoji="0" lang="en-US" sz="1200" b="1" i="0" u="none" strike="noStrike" cap="none" normalizeH="0" baseline="0" smtClean="0">
                <a:ln>
                  <a:noFill/>
                </a:ln>
                <a:solidFill>
                  <a:srgbClr val="008000"/>
                </a:solidFill>
                <a:effectLst/>
                <a:latin typeface="Menlo"/>
                <a:cs typeface="Arial" pitchFamily="34" charset="0"/>
              </a:rPr>
              <a:t>"true"</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:icon=</a:t>
            </a:r>
            <a:r>
              <a:rPr kumimoji="0" lang="en-US" sz="1200" b="1" i="0" u="none" strike="noStrike" cap="none" normalizeH="0" baseline="0" smtClean="0">
                <a:ln>
                  <a:noFill/>
                </a:ln>
                <a:solidFill>
                  <a:srgbClr val="008000"/>
                </a:solidFill>
                <a:effectLst/>
                <a:latin typeface="Menlo"/>
                <a:cs typeface="Arial" pitchFamily="34" charset="0"/>
              </a:rPr>
              <a:t>"@mipmap/ic_launcher"</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:label=</a:t>
            </a:r>
            <a:r>
              <a:rPr kumimoji="0" lang="en-US" sz="1200" b="1" i="0" u="none" strike="noStrike" cap="none" normalizeH="0" baseline="0" smtClean="0">
                <a:ln>
                  <a:noFill/>
                </a:ln>
                <a:solidFill>
                  <a:srgbClr val="008000"/>
                </a:solidFill>
                <a:effectLst/>
                <a:latin typeface="Menlo"/>
                <a:cs typeface="Arial" pitchFamily="34" charset="0"/>
              </a:rPr>
              <a:t>"@string/app_name"</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:theme=</a:t>
            </a:r>
            <a:r>
              <a:rPr kumimoji="0" lang="en-US" sz="1200" b="1" i="0" u="none" strike="noStrike" cap="none" normalizeH="0" baseline="0" smtClean="0">
                <a:ln>
                  <a:noFill/>
                </a:ln>
                <a:solidFill>
                  <a:srgbClr val="008000"/>
                </a:solidFill>
                <a:effectLst/>
                <a:latin typeface="Menlo"/>
                <a:cs typeface="Arial" pitchFamily="34" charset="0"/>
              </a:rPr>
              <a:t>"@style/AppTheme"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activity</a:t>
            </a:r>
            <a:br>
              <a:rPr kumimoji="0" lang="en-US" sz="1200" b="1" i="0" u="none" strike="noStrike" cap="none" normalizeH="0" baseline="0" smtClean="0">
                <a:ln>
                  <a:noFill/>
                </a:ln>
                <a:solidFill>
                  <a:srgbClr val="00008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".MainActivity"</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:label=</a:t>
            </a:r>
            <a:r>
              <a:rPr kumimoji="0" lang="en-US" sz="1200" b="1" i="0" u="none" strike="noStrike" cap="none" normalizeH="0" baseline="0" smtClean="0">
                <a:ln>
                  <a:noFill/>
                </a:ln>
                <a:solidFill>
                  <a:srgbClr val="008000"/>
                </a:solidFill>
                <a:effectLst/>
                <a:latin typeface="Menlo"/>
                <a:cs typeface="Arial" pitchFamily="34" charset="0"/>
              </a:rPr>
              <a:t>"@string/app_name"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intent-filter</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action </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"android.intent.action.MAIN"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category </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"android.intent.category.LAUNCHER"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intent-filter</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activity</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application</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manifest</a:t>
            </a:r>
            <a:r>
              <a:rPr kumimoji="0" lang="en-US" sz="1200" b="0" i="0" u="none" strike="noStrike" cap="none" normalizeH="0" baseline="0" smtClean="0">
                <a:ln>
                  <a:noFill/>
                </a:ln>
                <a:solidFill>
                  <a:srgbClr val="000000"/>
                </a:solidFill>
                <a:effectLst/>
                <a:latin typeface="Menlo"/>
                <a:cs typeface="Arial" pitchFamily="34" charset="0"/>
              </a:rPr>
              <a:t>&gt;</a:t>
            </a:r>
            <a:r>
              <a:rPr kumimoji="0" lang="en-US" sz="6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p:txBody>
          <a:bodyPr>
            <a:normAutofit/>
          </a:bodyPr>
          <a:lstStyle/>
          <a:p>
            <a:r>
              <a:rPr lang="en-US" b="1" smtClean="0"/>
              <a:t>5  -  AndroidManifest.xml</a:t>
            </a:r>
            <a:endParaRPr lang="en-US" b="1" dirty="0" smtClean="0"/>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77</a:t>
            </a:fld>
            <a:endParaRPr lang="en-US"/>
          </a:p>
        </p:txBody>
      </p:sp>
    </p:spTree>
    <p:custDataLst>
      <p:tags r:id="rId1"/>
    </p:custDataLst>
    <p:extLst>
      <p:ext uri="{BB962C8B-B14F-4D97-AF65-F5344CB8AC3E}">
        <p14:creationId xmlns="" xmlns:p14="http://schemas.microsoft.com/office/powerpoint/2010/main" val="5884980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p:txBody>
          <a:bodyPr>
            <a:normAutofit/>
          </a:bodyPr>
          <a:lstStyle/>
          <a:p>
            <a:r>
              <a:rPr lang="en-US" b="1" smtClean="0"/>
              <a:t>5 contd   -  AndroidManifest.xml</a:t>
            </a:r>
            <a:endParaRPr lang="en-US" b="1" dirty="0" smtClean="0"/>
          </a:p>
        </p:txBody>
      </p:sp>
      <p:sp>
        <p:nvSpPr>
          <p:cNvPr id="3" name="Slide Number Placeholder 2"/>
          <p:cNvSpPr>
            <a:spLocks noGrp="1"/>
          </p:cNvSpPr>
          <p:nvPr>
            <p:ph type="sldNum" sz="quarter" idx="12"/>
            <p:custDataLst>
              <p:tags r:id="rId3"/>
            </p:custDataLst>
          </p:nvPr>
        </p:nvSpPr>
        <p:spPr/>
        <p:txBody>
          <a:bodyPr/>
          <a:lstStyle/>
          <a:p>
            <a:fld id="{374E9322-ADF7-42DC-A84A-F7705813E879}" type="slidenum">
              <a:rPr lang="en-US" smtClean="0"/>
              <a:pPr/>
              <a:t>78</a:t>
            </a:fld>
            <a:endParaRPr lang="en-US"/>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 xmlns:p14="http://schemas.microsoft.com/office/powerpoint/2010/main" val="12189257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a:t>
            </a:r>
            <a:r>
              <a:rPr lang="en-US" smtClean="0"/>
              <a:t>other topics covered</a:t>
            </a:r>
            <a:endParaRPr lang="en-US" dirty="0"/>
          </a:p>
        </p:txBody>
      </p:sp>
      <p:sp>
        <p:nvSpPr>
          <p:cNvPr id="3" name="Content Placeholder 2"/>
          <p:cNvSpPr>
            <a:spLocks noGrp="1"/>
          </p:cNvSpPr>
          <p:nvPr>
            <p:ph idx="1"/>
          </p:nvPr>
        </p:nvSpPr>
        <p:spPr>
          <a:xfrm>
            <a:off x="0" y="12652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t>
            </a:r>
            <a:r>
              <a:rPr lang="en-US" smtClean="0"/>
              <a:t>APP</a:t>
            </a:r>
          </a:p>
          <a:p>
            <a:pPr lvl="1"/>
            <a:r>
              <a:rPr lang="en-US" smtClean="0"/>
              <a:t>Adding component</a:t>
            </a:r>
          </a:p>
          <a:p>
            <a:pPr lvl="1"/>
            <a:r>
              <a:rPr lang="en-US" smtClean="0"/>
              <a:t>Adding an Event and Setting Properties</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79</a:t>
            </a:fld>
            <a:endParaRPr lang="en-US"/>
          </a:p>
        </p:txBody>
      </p:sp>
    </p:spTree>
    <p:extLst>
      <p:ext uri="{BB962C8B-B14F-4D97-AF65-F5344CB8AC3E}">
        <p14:creationId xmlns="" xmlns:p14="http://schemas.microsoft.com/office/powerpoint/2010/main" val="169537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sz="3200" dirty="0" smtClean="0"/>
              <a:t>Subset of Java developed by Google</a:t>
            </a:r>
          </a:p>
          <a:p>
            <a:r>
              <a:rPr lang="en-US" sz="3200" dirty="0" smtClean="0"/>
              <a:t>Optimized for mobile devices (better memory management, battery utilization, etc.)</a:t>
            </a:r>
          </a:p>
          <a:p>
            <a:r>
              <a:rPr lang="en-US" sz="3200" dirty="0" err="1" smtClean="0"/>
              <a:t>Dalvik</a:t>
            </a:r>
            <a:r>
              <a:rPr lang="en-US" sz="3200" dirty="0" smtClean="0"/>
              <a:t> runs .</a:t>
            </a:r>
            <a:r>
              <a:rPr lang="en-US" sz="3200" dirty="0" err="1" smtClean="0"/>
              <a:t>dex</a:t>
            </a:r>
            <a:r>
              <a:rPr lang="en-US" sz="3200" dirty="0" smtClean="0"/>
              <a:t> files that are compiled from .class files</a:t>
            </a:r>
          </a:p>
          <a:p>
            <a:r>
              <a:rPr lang="en-US" sz="3200" dirty="0" smtClean="0"/>
              <a:t>Introduces new libraries</a:t>
            </a:r>
          </a:p>
          <a:p>
            <a:r>
              <a:rPr lang="en-US" sz="3200" dirty="0" smtClean="0"/>
              <a:t>Does not support some Java libraries like AWT, Swing</a:t>
            </a:r>
          </a:p>
          <a:p>
            <a:r>
              <a:rPr lang="en-US" sz="2000" dirty="0">
                <a:hlinkClick r:id="rId6"/>
              </a:rPr>
              <a:t>http://developer.android.com/reference/packages.html</a:t>
            </a:r>
            <a:endParaRPr lang="en-US" sz="2000" dirty="0" smtClean="0"/>
          </a:p>
          <a:p>
            <a:pPr lvl="1"/>
            <a:endParaRPr lang="en-US" sz="2800" dirty="0" smtClean="0"/>
          </a:p>
          <a:p>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a:t>
            </a:fld>
            <a:endParaRPr lang="en-US"/>
          </a:p>
        </p:txBody>
      </p:sp>
    </p:spTree>
    <p:custDataLst>
      <p:tags r:id="rId1"/>
    </p:custDataLst>
    <p:extLst>
      <p:ext uri="{BB962C8B-B14F-4D97-AF65-F5344CB8AC3E}">
        <p14:creationId xmlns="" xmlns:p14="http://schemas.microsoft.com/office/powerpoint/2010/main" val="3364887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References</a:t>
            </a:r>
            <a:endParaRPr lang="en-US" dirty="0"/>
          </a:p>
        </p:txBody>
      </p:sp>
      <p:sp>
        <p:nvSpPr>
          <p:cNvPr id="3" name="Content Placeholder 2"/>
          <p:cNvSpPr>
            <a:spLocks noGrp="1"/>
          </p:cNvSpPr>
          <p:nvPr>
            <p:ph idx="1"/>
            <p:custDataLst>
              <p:tags r:id="rId3"/>
            </p:custDataLst>
          </p:nvPr>
        </p:nvSpPr>
        <p:spPr/>
        <p:txBody>
          <a:bodyPr>
            <a:normAutofit/>
          </a:bodyPr>
          <a:lstStyle/>
          <a:p>
            <a:r>
              <a:rPr lang="en-US" smtClean="0"/>
              <a:t>Android </a:t>
            </a:r>
            <a:r>
              <a:rPr lang="en-US" dirty="0" smtClean="0"/>
              <a:t>Dev Guide</a:t>
            </a:r>
            <a:r>
              <a:rPr lang="en-US" dirty="0" smtClean="0">
                <a:hlinkClick r:id="rId6"/>
              </a:rPr>
              <a:t> http</a:t>
            </a:r>
            <a:r>
              <a:rPr lang="en-US" smtClean="0">
                <a:hlinkClick r:id="rId6"/>
              </a:rPr>
              <a:t>://developer.android.com/guide/topics/fundamentals.html</a:t>
            </a:r>
            <a:endParaRPr lang="en-US" smtClean="0"/>
          </a:p>
          <a:p>
            <a:endParaRPr lang="en-US" smtClean="0"/>
          </a:p>
          <a:p>
            <a:endParaRPr lang="en-US" smtClean="0"/>
          </a:p>
          <a:p>
            <a:r>
              <a:rPr lang="en-US" smtClean="0">
                <a:hlinkClick r:id="rId7"/>
              </a:rPr>
              <a:t>http</a:t>
            </a:r>
            <a:r>
              <a:rPr lang="en-US" dirty="0">
                <a:hlinkClick r:id="rId7"/>
              </a:rPr>
              <a:t>://developer.android.com/guide/topics/fundamentals/activities.html</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80</a:t>
            </a:fld>
            <a:endParaRPr lang="en-US"/>
          </a:p>
        </p:txBody>
      </p:sp>
    </p:spTree>
    <p:custDataLst>
      <p:tags r:id="rId1"/>
    </p:custDataLst>
    <p:extLst>
      <p:ext uri="{BB962C8B-B14F-4D97-AF65-F5344CB8AC3E}">
        <p14:creationId xmlns="" xmlns:p14="http://schemas.microsoft.com/office/powerpoint/2010/main" val="188864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Autofit/>
          </a:body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a:t>
            </a:r>
            <a:r>
              <a:rPr lang="en-US" sz="2400" smtClean="0"/>
              <a:t>time-consuming operations</a:t>
            </a:r>
          </a:p>
          <a:p>
            <a:pPr lvl="1"/>
            <a:endParaRPr lang="en-US" sz="2400" dirty="0" smtClean="0"/>
          </a:p>
          <a:p>
            <a:r>
              <a:rPr lang="en-US" sz="2800" dirty="0" smtClean="0"/>
              <a:t>Each process has its own </a:t>
            </a:r>
            <a:r>
              <a:rPr lang="en-US" sz="2800" err="1" smtClean="0"/>
              <a:t>Dalvik</a:t>
            </a:r>
            <a:r>
              <a:rPr lang="en-US" sz="280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9</a:t>
            </a:fld>
            <a:endParaRPr lang="en-US"/>
          </a:p>
        </p:txBody>
      </p:sp>
    </p:spTree>
    <p:custDataLst>
      <p:tags r:id="rId1"/>
    </p:custDataLst>
    <p:extLst>
      <p:ext uri="{BB962C8B-B14F-4D97-AF65-F5344CB8AC3E}">
        <p14:creationId xmlns="" xmlns:p14="http://schemas.microsoft.com/office/powerpoint/2010/main" val="2879994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100.xml><?xml version="1.0" encoding="utf-8"?>
<p:tagLst xmlns:a="http://schemas.openxmlformats.org/drawingml/2006/main" xmlns:r="http://schemas.openxmlformats.org/officeDocument/2006/relationships" xmlns:p="http://schemas.openxmlformats.org/presentationml/2006/main">
  <p:tag name="DVSHAPEID" val="8ffF8ZaShZjrRWeXGIXetM"/>
</p:tagLst>
</file>

<file path=ppt/tags/tag101.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102.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103.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104.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105.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106.xml><?xml version="1.0" encoding="utf-8"?>
<p:tagLst xmlns:a="http://schemas.openxmlformats.org/drawingml/2006/main" xmlns:r="http://schemas.openxmlformats.org/officeDocument/2006/relationships" xmlns:p="http://schemas.openxmlformats.org/presentationml/2006/main">
  <p:tag name="DVSHAPEID" val="WvQqI7sEwvS1sRDvioFadg"/>
</p:tagLst>
</file>

<file path=ppt/tags/tag107.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108.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109.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1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110.xml><?xml version="1.0" encoding="utf-8"?>
<p:tagLst xmlns:a="http://schemas.openxmlformats.org/drawingml/2006/main" xmlns:r="http://schemas.openxmlformats.org/officeDocument/2006/relationships" xmlns:p="http://schemas.openxmlformats.org/presentationml/2006/main">
  <p:tag name="DVSHAPEID" val="jBWOQltN8ZDPxy7sqbJEg5"/>
</p:tagLst>
</file>

<file path=ppt/tags/tag111.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112.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113.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114.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115.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116.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117.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118.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119.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1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120.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ags/tag1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1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1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1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2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2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2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2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2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3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3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3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3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3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3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4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4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4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4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44.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45.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46.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47.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48.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49.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50.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51.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52.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53.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54.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55.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56.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57.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58.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59.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60.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61.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62.xml><?xml version="1.0" encoding="utf-8"?>
<p:tagLst xmlns:a="http://schemas.openxmlformats.org/drawingml/2006/main" xmlns:r="http://schemas.openxmlformats.org/officeDocument/2006/relationships" xmlns:p="http://schemas.openxmlformats.org/presentationml/2006/main">
  <p:tag name="DVSHAPEID" val="lJOQmHschMJHsvUxvBNYsQ"/>
</p:tagLst>
</file>

<file path=ppt/tags/tag63.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64.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65.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66.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67.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68.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69.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70.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71.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72.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73.xml><?xml version="1.0" encoding="utf-8"?>
<p:tagLst xmlns:a="http://schemas.openxmlformats.org/drawingml/2006/main" xmlns:r="http://schemas.openxmlformats.org/officeDocument/2006/relationships" xmlns:p="http://schemas.openxmlformats.org/presentationml/2006/main">
  <p:tag name="DVSECTIONID" val="81yFhOTtQrwZNovGyUCpsm"/>
</p:tagLst>
</file>

<file path=ppt/tags/tag74.xml><?xml version="1.0" encoding="utf-8"?>
<p:tagLst xmlns:a="http://schemas.openxmlformats.org/drawingml/2006/main" xmlns:r="http://schemas.openxmlformats.org/officeDocument/2006/relationships" xmlns:p="http://schemas.openxmlformats.org/presentationml/2006/main">
  <p:tag name="DVSHAPEID" val="F3aCBR23sbYY3sZcuGHBRm"/>
</p:tagLst>
</file>

<file path=ppt/tags/tag7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76.xml><?xml version="1.0" encoding="utf-8"?>
<p:tagLst xmlns:a="http://schemas.openxmlformats.org/drawingml/2006/main" xmlns:r="http://schemas.openxmlformats.org/officeDocument/2006/relationships" xmlns:p="http://schemas.openxmlformats.org/presentationml/2006/main">
  <p:tag name="DVSHAPEID" val="MYr89NByN8Hi5xFWs05Dqq"/>
</p:tagLst>
</file>

<file path=ppt/tags/tag77.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78.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79.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80.xml><?xml version="1.0" encoding="utf-8"?>
<p:tagLst xmlns:a="http://schemas.openxmlformats.org/drawingml/2006/main" xmlns:r="http://schemas.openxmlformats.org/officeDocument/2006/relationships" xmlns:p="http://schemas.openxmlformats.org/presentationml/2006/main">
  <p:tag name="DVSHAPEID" val="4wHHJb7UofFLntw8YDVBvI"/>
</p:tagLst>
</file>

<file path=ppt/tags/tag81.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82.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83.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84.xml><?xml version="1.0" encoding="utf-8"?>
<p:tagLst xmlns:a="http://schemas.openxmlformats.org/drawingml/2006/main" xmlns:r="http://schemas.openxmlformats.org/officeDocument/2006/relationships" xmlns:p="http://schemas.openxmlformats.org/presentationml/2006/main">
  <p:tag name="DVSHAPEID" val="rMxfkO2Db7QAzfsKNldY4g"/>
</p:tagLst>
</file>

<file path=ppt/tags/tag85.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86.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87.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88.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89.xml><?xml version="1.0" encoding="utf-8"?>
<p:tagLst xmlns:a="http://schemas.openxmlformats.org/drawingml/2006/main" xmlns:r="http://schemas.openxmlformats.org/officeDocument/2006/relationships" xmlns:p="http://schemas.openxmlformats.org/presentationml/2006/main">
  <p:tag name="DVSHAPEID" val="npcjNcKd6KiyDfE4GXTQbg"/>
</p:tagLst>
</file>

<file path=ppt/tags/tag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90.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91.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92.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93.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94.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95.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96.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97.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98.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99.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2238</Words>
  <Application>Microsoft Office PowerPoint</Application>
  <PresentationFormat>On-screen Show (4:3)</PresentationFormat>
  <Paragraphs>592</Paragraphs>
  <Slides>80</Slides>
  <Notes>80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Introduction to  Android Development Environment</vt:lpstr>
      <vt:lpstr>What is Android?</vt:lpstr>
      <vt:lpstr>Slide 3</vt:lpstr>
      <vt:lpstr>Android Features</vt:lpstr>
      <vt:lpstr>Android Distribution Aug 2015</vt:lpstr>
      <vt:lpstr>Screen Densities as of August 2015</vt:lpstr>
      <vt:lpstr>Android Runtime</vt:lpstr>
      <vt:lpstr>Android Runtime: Dalvik VM</vt:lpstr>
      <vt:lpstr>Applications Are Boxed</vt:lpstr>
      <vt:lpstr>Producing an Android App</vt:lpstr>
      <vt:lpstr>Emulator</vt:lpstr>
      <vt:lpstr>Emulator Basics</vt:lpstr>
      <vt:lpstr>Emulator Limitations</vt:lpstr>
      <vt:lpstr>Android Emulator or AVD</vt:lpstr>
      <vt:lpstr>Creating Hello World App</vt:lpstr>
      <vt:lpstr>Pre-Req for Mobile Lab</vt:lpstr>
      <vt:lpstr>Slide 17</vt:lpstr>
      <vt:lpstr>Slide 18</vt:lpstr>
      <vt:lpstr>Slide 19</vt:lpstr>
      <vt:lpstr>Slide 20</vt:lpstr>
      <vt:lpstr>Mobile Labs</vt:lpstr>
      <vt:lpstr>Lab 1</vt:lpstr>
      <vt:lpstr>Slide 23</vt:lpstr>
      <vt:lpstr>Slide 24</vt:lpstr>
      <vt:lpstr>Slide 25</vt:lpstr>
      <vt:lpstr>Slide 26</vt:lpstr>
      <vt:lpstr>Slide 27</vt:lpstr>
      <vt:lpstr>Slide 28</vt:lpstr>
      <vt:lpstr>Lab 2</vt:lpstr>
      <vt:lpstr>Application Components List</vt:lpstr>
      <vt:lpstr>Application Components List..contd</vt:lpstr>
      <vt:lpstr>Understanding Activity Stack</vt:lpstr>
      <vt:lpstr>Activity Stack</vt:lpstr>
      <vt:lpstr>Typical Game</vt:lpstr>
      <vt:lpstr>Understanding the Essence of Lifecycle</vt:lpstr>
      <vt:lpstr>Starting Activities</vt:lpstr>
      <vt:lpstr>Simplified Lifecycle Diagram</vt:lpstr>
      <vt:lpstr>Primary States</vt:lpstr>
      <vt:lpstr>Slide 39</vt:lpstr>
      <vt:lpstr>Lab 2 Changes to Lab 1 Code</vt:lpstr>
      <vt:lpstr>Slide 41</vt:lpstr>
      <vt:lpstr>Lab 3</vt:lpstr>
      <vt:lpstr>Slide 43</vt:lpstr>
      <vt:lpstr>Lab 3 Changes to Lab 2 Code</vt:lpstr>
      <vt:lpstr>Run and Check the Logcat Filter</vt:lpstr>
      <vt:lpstr>Slide 46</vt:lpstr>
      <vt:lpstr>Lab 4</vt:lpstr>
      <vt:lpstr>Slide 48</vt:lpstr>
      <vt:lpstr>Slide 49</vt:lpstr>
      <vt:lpstr>Lab 5</vt:lpstr>
      <vt:lpstr>Slide 51</vt:lpstr>
      <vt:lpstr>Lab 5 Changes to Lab 4 Code</vt:lpstr>
      <vt:lpstr>Slide 53</vt:lpstr>
      <vt:lpstr>Lab 6</vt:lpstr>
      <vt:lpstr>Slide 55</vt:lpstr>
      <vt:lpstr>Slide 56</vt:lpstr>
      <vt:lpstr>Slide 57</vt:lpstr>
      <vt:lpstr>Dalvik Debug Monitor Server</vt:lpstr>
      <vt:lpstr>DDMS</vt:lpstr>
      <vt:lpstr>Lab 7</vt:lpstr>
      <vt:lpstr>On Activity_main.xml  - 1 add a button and change properties to Submit</vt:lpstr>
      <vt:lpstr>Slide 62</vt:lpstr>
      <vt:lpstr>Slide 63</vt:lpstr>
      <vt:lpstr>Slide 64</vt:lpstr>
      <vt:lpstr>New OnCreate Method</vt:lpstr>
      <vt:lpstr>Slide 66</vt:lpstr>
      <vt:lpstr>NEW CLASS CREATED IN LAB 7</vt:lpstr>
      <vt:lpstr>Important Files</vt:lpstr>
      <vt:lpstr>1   -   src/MainActivity.java</vt:lpstr>
      <vt:lpstr>2   -   gen/R.java</vt:lpstr>
      <vt:lpstr>3   -   res/layout/activity_main.xml</vt:lpstr>
      <vt:lpstr>3 contd. -  Layout could be complex</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References</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Admin</cp:lastModifiedBy>
  <cp:revision>58</cp:revision>
  <dcterms:created xsi:type="dcterms:W3CDTF">2015-09-01T18:14:03Z</dcterms:created>
  <dcterms:modified xsi:type="dcterms:W3CDTF">2015-09-02T08:24:16Z</dcterms:modified>
</cp:coreProperties>
</file>